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82" r:id="rId4"/>
    <p:sldId id="300" r:id="rId5"/>
    <p:sldId id="301" r:id="rId6"/>
    <p:sldId id="302" r:id="rId7"/>
    <p:sldId id="303" r:id="rId8"/>
    <p:sldId id="304" r:id="rId9"/>
    <p:sldId id="305" r:id="rId10"/>
    <p:sldId id="295" r:id="rId11"/>
    <p:sldId id="310" r:id="rId12"/>
    <p:sldId id="311" r:id="rId13"/>
    <p:sldId id="314" r:id="rId14"/>
    <p:sldId id="312" r:id="rId15"/>
    <p:sldId id="315" r:id="rId16"/>
    <p:sldId id="316" r:id="rId17"/>
    <p:sldId id="317" r:id="rId18"/>
    <p:sldId id="318" r:id="rId19"/>
    <p:sldId id="319" r:id="rId20"/>
    <p:sldId id="320" r:id="rId21"/>
  </p:sldIdLst>
  <p:sldSz cx="9144000" cy="5143500" type="screen16x9"/>
  <p:notesSz cx="6858000" cy="9144000"/>
  <p:embeddedFontLst>
    <p:embeddedFont>
      <p:font typeface="Raleway" panose="020B0604020202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La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guide id="3" orient="horz" pos="23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rinane" initials="KD"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3D4"/>
    <a:srgbClr val="F3EA5D"/>
    <a:srgbClr val="00AB8E"/>
    <a:srgbClr val="54585A"/>
    <a:srgbClr val="F3FF99"/>
    <a:srgbClr val="FFFF99"/>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31" autoAdjust="0"/>
    <p:restoredTop sz="94660"/>
  </p:normalViewPr>
  <p:slideViewPr>
    <p:cSldViewPr snapToGrid="0">
      <p:cViewPr varScale="1">
        <p:scale>
          <a:sx n="144" d="100"/>
          <a:sy n="144" d="100"/>
        </p:scale>
        <p:origin x="276" y="114"/>
      </p:cViewPr>
      <p:guideLst>
        <p:guide orient="horz" pos="2304"/>
        <p:guide pos="2880"/>
        <p:guide orient="horz" pos="235"/>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1767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48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528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88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65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84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79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42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56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96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69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39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4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55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60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7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4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249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Open Sans"/>
              <a:buNone/>
              <a:defRPr sz="4800">
                <a:solidFill>
                  <a:schemeClr val="lt1"/>
                </a:solidFill>
                <a:latin typeface="Open Sans"/>
                <a:ea typeface="Open Sans"/>
                <a:cs typeface="Open Sans"/>
                <a:sym typeface="Open Sans"/>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1" name="Google Shape;11;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Font typeface="Open Sans"/>
              <a:buNone/>
              <a:defRPr>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173275" y="4126409"/>
            <a:ext cx="548700" cy="5623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cxnSp>
        <p:nvCxnSpPr>
          <p:cNvPr id="57" name="Google Shape;5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9" name="Google Shape;5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0" name="Google Shape;6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6" name="Google Shape;16;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1" name="Google Shape;21;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 name="Google Shape;22;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3" name="Google Shape;23;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8173275" y="4126400"/>
            <a:ext cx="548700" cy="5623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7" name="Google Shape;37;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cxnSp>
        <p:nvCxnSpPr>
          <p:cNvPr id="41" name="Google Shape;41;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3" name="Google Shape;43;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48" name="Google Shape;48;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cxnSp>
        <p:nvCxnSpPr>
          <p:cNvPr id="52" name="Google Shape;52;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3" name="Google Shape;53;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4" name="Google Shape;54;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pen Sans"/>
              <a:buNone/>
              <a:defRPr sz="3000" b="1">
                <a:solidFill>
                  <a:schemeClr val="dk2"/>
                </a:solidFill>
                <a:latin typeface="Open Sans"/>
                <a:ea typeface="Open Sans"/>
                <a:cs typeface="Open Sans"/>
                <a:sym typeface="Open Sans"/>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onlinecollection.nationalgallery.i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curriculumonline.ie/getmedia/0e0ccff3-97c4-45c8-b813-e7c119a650c3/PSEC04A_Visual_Arts_Curriculum.pdf" TargetMode="External"/><Relationship Id="rId4" Type="http://schemas.openxmlformats.org/officeDocument/2006/relationships/hyperlink" Target="https://www.moma.org/learn/moma_learning/gloss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twinkl.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cosmicyoga.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twinkl.com/" TargetMode="External"/><Relationship Id="rId4" Type="http://schemas.openxmlformats.org/officeDocument/2006/relationships/hyperlink" Target="http://www.relaxkid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r>
              <a:rPr lang="en-GB" dirty="0" err="1" smtClean="0">
                <a:solidFill>
                  <a:srgbClr val="000000"/>
                </a:solidFill>
                <a:latin typeface="TyStencil Pro Medium" panose="02000605080000020003" pitchFamily="50" charset="0"/>
              </a:rPr>
              <a:t>Ealaín</a:t>
            </a:r>
            <a:r>
              <a:rPr lang="en-GB" dirty="0" smtClean="0">
                <a:solidFill>
                  <a:srgbClr val="000000"/>
                </a:solidFill>
                <a:latin typeface="TyStencil Pro Medium" panose="02000605080000020003" pitchFamily="50" charset="0"/>
              </a:rPr>
              <a:t> &amp; </a:t>
            </a:r>
            <a:r>
              <a:rPr lang="en-GB" dirty="0" err="1" smtClean="0">
                <a:solidFill>
                  <a:srgbClr val="000000"/>
                </a:solidFill>
                <a:latin typeface="TyStencil Pro Medium" panose="02000605080000020003" pitchFamily="50" charset="0"/>
              </a:rPr>
              <a:t>Aireachas</a:t>
            </a:r>
            <a:r>
              <a:rPr lang="en-GB" dirty="0" smtClean="0">
                <a:solidFill>
                  <a:srgbClr val="000000"/>
                </a:solidFill>
                <a:latin typeface="TyStencil Pro Medium" panose="02000605080000020003" pitchFamily="50" charset="0"/>
              </a:rPr>
              <a:t>: A</a:t>
            </a:r>
            <a:r>
              <a:rPr lang="ga-IE" dirty="0" smtClean="0">
                <a:solidFill>
                  <a:srgbClr val="000000"/>
                </a:solidFill>
                <a:latin typeface="TyStencil Pro Medium" panose="02000605080000020003" pitchFamily="50" charset="0"/>
              </a:rPr>
              <a:t>g </a:t>
            </a:r>
            <a:r>
              <a:rPr lang="en-GB" dirty="0" smtClean="0">
                <a:solidFill>
                  <a:srgbClr val="000000"/>
                </a:solidFill>
                <a:latin typeface="TyStencil Pro Medium" panose="02000605080000020003" pitchFamily="50" charset="0"/>
              </a:rPr>
              <a:t> Ta</a:t>
            </a:r>
            <a:r>
              <a:rPr lang="ga-IE" dirty="0" smtClean="0">
                <a:solidFill>
                  <a:srgbClr val="000000"/>
                </a:solidFill>
                <a:latin typeface="TyStencil Pro Medium" panose="02000605080000020003" pitchFamily="50" charset="0"/>
              </a:rPr>
              <a:t>cú le Folláine P</a:t>
            </a:r>
            <a:r>
              <a:rPr lang="en-GB" dirty="0" err="1" smtClean="0">
                <a:solidFill>
                  <a:srgbClr val="000000"/>
                </a:solidFill>
                <a:latin typeface="TyStencil Pro Medium" panose="02000605080000020003" pitchFamily="50" charset="0"/>
              </a:rPr>
              <a:t>áistí</a:t>
            </a:r>
            <a:r>
              <a:rPr lang="en-GB" dirty="0" smtClean="0">
                <a:solidFill>
                  <a:srgbClr val="000000"/>
                </a:solidFill>
                <a:latin typeface="TyStencil Pro Medium" panose="02000605080000020003" pitchFamily="50" charset="0"/>
              </a:rPr>
              <a:t> </a:t>
            </a:r>
            <a:r>
              <a:rPr lang="ga-IE" dirty="0" smtClean="0">
                <a:solidFill>
                  <a:srgbClr val="000000"/>
                </a:solidFill>
                <a:latin typeface="TyStencil Pro Medium" panose="02000605080000020003" pitchFamily="50" charset="0"/>
              </a:rPr>
              <a:t>i m</a:t>
            </a:r>
            <a:r>
              <a:rPr lang="en-GB" dirty="0" err="1" smtClean="0">
                <a:solidFill>
                  <a:srgbClr val="000000"/>
                </a:solidFill>
                <a:latin typeface="TyStencil Pro Medium" panose="02000605080000020003" pitchFamily="50" charset="0"/>
              </a:rPr>
              <a:t>Bunscoile</a:t>
            </a:r>
            <a:r>
              <a:rPr lang="ga-IE" dirty="0" smtClean="0">
                <a:solidFill>
                  <a:srgbClr val="000000"/>
                </a:solidFill>
                <a:latin typeface="TyStencil Pro Medium" panose="02000605080000020003" pitchFamily="50" charset="0"/>
              </a:rPr>
              <a:t>anna.</a:t>
            </a:r>
            <a:r>
              <a:rPr lang="en-IE" sz="4400" dirty="0">
                <a:solidFill>
                  <a:srgbClr val="000000"/>
                </a:solidFill>
              </a:rPr>
              <a:t/>
            </a:r>
            <a:br>
              <a:rPr lang="en-IE" sz="4400" dirty="0">
                <a:solidFill>
                  <a:srgbClr val="000000"/>
                </a:solidFill>
              </a:rPr>
            </a:br>
            <a:r>
              <a:rPr lang="en" b="0" dirty="0">
                <a:latin typeface="TyStencil Pro Medium" panose="02000605080000020003" pitchFamily="50" charset="0"/>
              </a:rPr>
              <a:t/>
            </a:r>
            <a:br>
              <a:rPr lang="en" b="0" dirty="0">
                <a:latin typeface="TyStencil Pro Medium" panose="02000605080000020003" pitchFamily="50" charset="0"/>
              </a:rPr>
            </a:br>
            <a:endParaRPr b="0" dirty="0">
              <a:latin typeface="TyStencil Pro Medium" panose="02000605080000020003" pitchFamily="50" charset="0"/>
            </a:endParaRPr>
          </a:p>
        </p:txBody>
      </p:sp>
      <p:sp>
        <p:nvSpPr>
          <p:cNvPr id="69" name="Google Shape;69;p13"/>
          <p:cNvSpPr txBox="1">
            <a:spLocks noGrp="1"/>
          </p:cNvSpPr>
          <p:nvPr>
            <p:ph type="subTitle" idx="1"/>
          </p:nvPr>
        </p:nvSpPr>
        <p:spPr>
          <a:xfrm>
            <a:off x="2390267" y="3238450"/>
            <a:ext cx="3324733"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2"/>
                </a:solidFill>
              </a:rPr>
              <a:t>Maria Broderick </a:t>
            </a:r>
            <a:endParaRPr dirty="0">
              <a:solidFill>
                <a:schemeClr val="tx2"/>
              </a:solidFill>
            </a:endParaRPr>
          </a:p>
        </p:txBody>
      </p:sp>
      <p:sp>
        <p:nvSpPr>
          <p:cNvPr id="4" name="Rectangle 3"/>
          <p:cNvSpPr/>
          <p:nvPr/>
        </p:nvSpPr>
        <p:spPr>
          <a:xfrm>
            <a:off x="7873350" y="3946548"/>
            <a:ext cx="929768" cy="799139"/>
          </a:xfrm>
          <a:prstGeom prst="rect">
            <a:avLst/>
          </a:prstGeom>
          <a:solidFill>
            <a:srgbClr val="F3E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A picture containing text, dark, gauge, night sky&#10;&#10;Description automatically generated">
            <a:extLst>
              <a:ext uri="{FF2B5EF4-FFF2-40B4-BE49-F238E27FC236}">
                <a16:creationId xmlns:a16="http://schemas.microsoft.com/office/drawing/2014/main" id="{90516622-7A9D-4957-AEA1-9DB7D6C10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2205" y="3803251"/>
            <a:ext cx="3021020" cy="545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6" name="Picture 5" descr="A picture containing toy, vector graphics&#10;&#10;Description automatically generated">
            <a:extLst>
              <a:ext uri="{FF2B5EF4-FFF2-40B4-BE49-F238E27FC236}">
                <a16:creationId xmlns:a16="http://schemas.microsoft.com/office/drawing/2014/main" id="{284B93CA-B41A-4E01-B67D-C7D38162E2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2515" y="575950"/>
            <a:ext cx="4694184" cy="3654629"/>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Google Shape;107;p17"/>
          <p:cNvSpPr txBox="1">
            <a:spLocks noGrp="1"/>
          </p:cNvSpPr>
          <p:nvPr>
            <p:ph type="title"/>
          </p:nvPr>
        </p:nvSpPr>
        <p:spPr>
          <a:xfrm>
            <a:off x="5005567" y="260639"/>
            <a:ext cx="3766782" cy="3408222"/>
          </a:xfrm>
          <a:prstGeom prst="rect">
            <a:avLst/>
          </a:prstGeom>
        </p:spPr>
        <p:txBody>
          <a:bodyPr spcFirstLastPara="1" wrap="square" lIns="91425" tIns="91425" rIns="91425" bIns="91425" anchor="t" anchorCtr="0">
            <a:noAutofit/>
          </a:bodyPr>
          <a:lstStyle/>
          <a:p>
            <a:r>
              <a:rPr lang="en-GB" dirty="0" smtClean="0">
                <a:latin typeface="TyStencil Pro Medium" panose="02000605080000020003" pitchFamily="50" charset="0"/>
              </a:rPr>
              <a:t>S</a:t>
            </a:r>
            <a:r>
              <a:rPr lang="ga-IE" dirty="0" smtClean="0">
                <a:latin typeface="TyStencil Pro Medium" panose="02000605080000020003" pitchFamily="50" charset="0"/>
              </a:rPr>
              <a:t>taidiúir</a:t>
            </a:r>
            <a:r>
              <a:rPr lang="en-GB" dirty="0" smtClean="0">
                <a:latin typeface="TyStencil Pro Medium" panose="02000605080000020003" pitchFamily="50" charset="0"/>
              </a:rPr>
              <a:t> </a:t>
            </a:r>
            <a:r>
              <a:rPr lang="en-GB" dirty="0" err="1">
                <a:latin typeface="TyStencil Pro Medium" panose="02000605080000020003" pitchFamily="50" charset="0"/>
              </a:rPr>
              <a:t>Sléibhe</a:t>
            </a:r>
            <a:r>
              <a:rPr lang="en-IE" dirty="0"/>
              <a:t/>
            </a:r>
            <a:br>
              <a:rPr lang="en-IE" dirty="0"/>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smtClean="0">
                <a:latin typeface="TyStencil Pro Medium" panose="02000605080000020003" pitchFamily="50" charset="0"/>
              </a:rPr>
              <a:t/>
            </a:r>
            <a:br>
              <a:rPr lang="en-IE" dirty="0" smtClean="0">
                <a:latin typeface="TyStencil Pro Medium" panose="02000605080000020003" pitchFamily="50" charset="0"/>
              </a:rPr>
            </a:br>
            <a:r>
              <a:rPr lang="en-GB" sz="1000" b="0" dirty="0" err="1" smtClean="0"/>
              <a:t>Sofonisba</a:t>
            </a:r>
            <a:r>
              <a:rPr lang="en-GB" sz="1000" b="0" dirty="0" smtClean="0"/>
              <a:t> </a:t>
            </a:r>
            <a:r>
              <a:rPr lang="en-GB" sz="1000" b="0" dirty="0" err="1"/>
              <a:t>Anguissola</a:t>
            </a:r>
            <a:r>
              <a:rPr lang="en-GB" sz="1000" b="0" dirty="0"/>
              <a:t> (1538-1625), </a:t>
            </a:r>
            <a:r>
              <a:rPr lang="en-GB" sz="1000" b="0" i="1" dirty="0" err="1"/>
              <a:t>Portráid</a:t>
            </a:r>
            <a:r>
              <a:rPr lang="en-GB" sz="1000" b="0" i="1" dirty="0"/>
              <a:t> den </a:t>
            </a:r>
            <a:r>
              <a:rPr lang="en-GB" sz="1000" b="0" i="1" dirty="0" err="1"/>
              <a:t>Phrionsa</a:t>
            </a:r>
            <a:r>
              <a:rPr lang="en-GB" sz="1000" b="0" i="1" dirty="0"/>
              <a:t> Alessandro Farnese, </a:t>
            </a:r>
            <a:r>
              <a:rPr lang="en-GB" sz="1000" b="0" dirty="0"/>
              <a:t>1560. </a:t>
            </a:r>
            <a:r>
              <a:rPr lang="en-GB" sz="1000" b="0" dirty="0" err="1"/>
              <a:t>Ceannaithe</a:t>
            </a:r>
            <a:r>
              <a:rPr lang="en-GB" sz="1000" b="0" dirty="0"/>
              <a:t>, 1864.</a:t>
            </a:r>
            <a:r>
              <a:rPr lang="en-IE" sz="1000" b="0" dirty="0"/>
              <a:t/>
            </a:r>
            <a:br>
              <a:rPr lang="en-IE" sz="1000" b="0" dirty="0"/>
            </a:br>
            <a:r>
              <a:rPr lang="en-GB" sz="1000" b="0" dirty="0" err="1"/>
              <a:t>Grianghraf</a:t>
            </a:r>
            <a:r>
              <a:rPr lang="en-GB" sz="1000" b="0" dirty="0"/>
              <a:t> © </a:t>
            </a:r>
            <a:r>
              <a:rPr lang="en-GB" sz="1000" b="0" dirty="0" err="1"/>
              <a:t>Gailearaí</a:t>
            </a:r>
            <a:r>
              <a:rPr lang="en-GB" sz="1000" b="0" dirty="0"/>
              <a:t> </a:t>
            </a:r>
            <a:r>
              <a:rPr lang="en-GB" sz="1000" b="0" dirty="0" err="1"/>
              <a:t>Náisiúnta</a:t>
            </a:r>
            <a:r>
              <a:rPr lang="en-GB" sz="1000" b="0" dirty="0"/>
              <a:t> </a:t>
            </a:r>
            <a:r>
              <a:rPr lang="en-GB" sz="1000" b="0" dirty="0" err="1"/>
              <a:t>na</a:t>
            </a:r>
            <a:r>
              <a:rPr lang="en-GB" sz="1000" b="0" dirty="0"/>
              <a:t> </a:t>
            </a:r>
            <a:r>
              <a:rPr lang="en-GB" sz="1000" b="0" dirty="0" err="1"/>
              <a:t>hÉireann</a:t>
            </a:r>
            <a:r>
              <a:rPr lang="en-IE" sz="2000" dirty="0"/>
              <a:t/>
            </a:r>
            <a:br>
              <a:rPr lang="en-IE" sz="2000"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3" name="Picture 2">
            <a:extLst>
              <a:ext uri="{FF2B5EF4-FFF2-40B4-BE49-F238E27FC236}">
                <a16:creationId xmlns:a16="http://schemas.microsoft.com/office/drawing/2014/main" id="{FD1FB498-42B2-4129-B5E7-1E44B6108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3820293" cy="5143500"/>
          </a:xfrm>
          <a:prstGeom prst="rect">
            <a:avLst/>
          </a:prstGeom>
        </p:spPr>
      </p:pic>
    </p:spTree>
    <p:extLst>
      <p:ext uri="{BB962C8B-B14F-4D97-AF65-F5344CB8AC3E}">
        <p14:creationId xmlns:p14="http://schemas.microsoft.com/office/powerpoint/2010/main" val="40525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8" name="Picture 7" descr="A picture containing vector graphics&#10;&#10;Description automatically generated">
            <a:extLst>
              <a:ext uri="{FF2B5EF4-FFF2-40B4-BE49-F238E27FC236}">
                <a16:creationId xmlns:a16="http://schemas.microsoft.com/office/drawing/2014/main" id="{6253C3C8-DED5-4216-80C1-E25ED91DB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9510" y="418904"/>
            <a:ext cx="4455141" cy="3450967"/>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7" name="Google Shape;107;p17"/>
          <p:cNvSpPr txBox="1">
            <a:spLocks noGrp="1"/>
          </p:cNvSpPr>
          <p:nvPr>
            <p:ph type="title"/>
          </p:nvPr>
        </p:nvSpPr>
        <p:spPr>
          <a:xfrm>
            <a:off x="5005567" y="418904"/>
            <a:ext cx="3766782" cy="3408222"/>
          </a:xfrm>
          <a:prstGeom prst="rect">
            <a:avLst/>
          </a:prstGeom>
        </p:spPr>
        <p:txBody>
          <a:bodyPr spcFirstLastPara="1" wrap="square" lIns="91425" tIns="91425" rIns="91425" bIns="91425" anchor="t" anchorCtr="0">
            <a:noAutofit/>
          </a:bodyPr>
          <a:lstStyle/>
          <a:p>
            <a:r>
              <a:rPr lang="ga-IE" dirty="0" smtClean="0">
                <a:latin typeface="TyStencil Pro Medium" panose="02000605080000020003" pitchFamily="50" charset="0"/>
              </a:rPr>
              <a:t>Staidiúir </a:t>
            </a:r>
            <a:r>
              <a:rPr lang="ga-IE" dirty="0">
                <a:latin typeface="TyStencil Pro Medium" panose="02000605080000020003" pitchFamily="50" charset="0"/>
              </a:rPr>
              <a:t>an </a:t>
            </a:r>
            <a:r>
              <a:rPr lang="en-GB" dirty="0">
                <a:latin typeface="TyStencil Pro Medium" panose="02000605080000020003" pitchFamily="50" charset="0"/>
              </a:rPr>
              <a:t> C</a:t>
            </a:r>
            <a:r>
              <a:rPr lang="ga-IE" dirty="0">
                <a:latin typeface="TyStencil Pro Medium" panose="02000605080000020003" pitchFamily="50" charset="0"/>
              </a:rPr>
              <a:t>h</a:t>
            </a:r>
            <a:r>
              <a:rPr lang="en-GB" dirty="0" err="1">
                <a:latin typeface="TyStencil Pro Medium" panose="02000605080000020003" pitchFamily="50" charset="0"/>
              </a:rPr>
              <a:t>ra</a:t>
            </a:r>
            <a:r>
              <a:rPr lang="ga-IE" dirty="0">
                <a:latin typeface="TyStencil Pro Medium" panose="02000605080000020003" pitchFamily="50" charset="0"/>
              </a:rPr>
              <a:t>i</a:t>
            </a:r>
            <a:r>
              <a:rPr lang="en-GB" dirty="0" err="1">
                <a:latin typeface="TyStencil Pro Medium" panose="02000605080000020003" pitchFamily="50" charset="0"/>
              </a:rPr>
              <a:t>nn</a:t>
            </a:r>
            <a:r>
              <a:rPr lang="en-IE" dirty="0"/>
              <a:t/>
            </a:r>
            <a:br>
              <a:rPr lang="en-IE" dirty="0"/>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a:latin typeface="TyStencil Pro Medium" panose="02000605080000020003" pitchFamily="50" charset="0"/>
              </a:rPr>
              <a:t/>
            </a:r>
            <a:br>
              <a:rPr lang="en-IE" sz="1000" dirty="0">
                <a:latin typeface="TyStencil Pro Medium" panose="02000605080000020003" pitchFamily="50" charset="0"/>
              </a:rPr>
            </a:br>
            <a:r>
              <a:rPr lang="en-IE" sz="1000" dirty="0" smtClean="0">
                <a:latin typeface="TyStencil Pro Medium" panose="02000605080000020003" pitchFamily="50" charset="0"/>
              </a:rPr>
              <a:t/>
            </a:r>
            <a:br>
              <a:rPr lang="en-IE" sz="1000" dirty="0" smtClean="0">
                <a:latin typeface="TyStencil Pro Medium" panose="02000605080000020003" pitchFamily="50" charset="0"/>
              </a:rPr>
            </a:br>
            <a:r>
              <a:rPr lang="en-GB" sz="1000" b="0" dirty="0" smtClean="0"/>
              <a:t>George </a:t>
            </a:r>
            <a:r>
              <a:rPr lang="en-GB" sz="1000" b="0" dirty="0"/>
              <a:t>Barret (1728 / 32–84)</a:t>
            </a:r>
            <a:r>
              <a:rPr lang="en-GB" sz="1000" b="0" i="1" dirty="0"/>
              <a:t>, </a:t>
            </a:r>
            <a:r>
              <a:rPr lang="en-GB" sz="1000" b="0" i="1" dirty="0" err="1"/>
              <a:t>Eas</a:t>
            </a:r>
            <a:r>
              <a:rPr lang="ga-IE" sz="1000" b="0" i="1" dirty="0"/>
              <a:t> Chúirt an Phaoraigh</a:t>
            </a:r>
            <a:r>
              <a:rPr lang="en-GB" sz="1000" b="0" i="1" dirty="0"/>
              <a:t>,Co. Chill </a:t>
            </a:r>
            <a:r>
              <a:rPr lang="en-GB" sz="1000" b="0" i="1" dirty="0" err="1"/>
              <a:t>Mhantáin</a:t>
            </a:r>
            <a:r>
              <a:rPr lang="en-GB" sz="1000" b="0" dirty="0"/>
              <a:t>, 1760. </a:t>
            </a:r>
            <a:r>
              <a:rPr lang="en-GB" sz="1000" b="0" dirty="0" err="1"/>
              <a:t>Ceannaithe</a:t>
            </a:r>
            <a:r>
              <a:rPr lang="en-GB" sz="1000" b="0" dirty="0"/>
              <a:t> 1880.</a:t>
            </a:r>
            <a:r>
              <a:rPr lang="en-IE" sz="1000" b="0" dirty="0"/>
              <a:t/>
            </a:r>
            <a:br>
              <a:rPr lang="en-IE" sz="1000" b="0" dirty="0"/>
            </a:br>
            <a:r>
              <a:rPr lang="en-GB" sz="1000" b="0" dirty="0" err="1"/>
              <a:t>Grianghraf</a:t>
            </a:r>
            <a:r>
              <a:rPr lang="en-GB" sz="1000" b="0" dirty="0"/>
              <a:t> © </a:t>
            </a:r>
            <a:r>
              <a:rPr lang="en-GB" sz="1000" b="0" dirty="0" err="1"/>
              <a:t>Gailearaí</a:t>
            </a:r>
            <a:r>
              <a:rPr lang="en-GB" sz="1000" b="0" dirty="0"/>
              <a:t> </a:t>
            </a:r>
            <a:r>
              <a:rPr lang="en-GB" sz="1000" b="0" dirty="0" err="1"/>
              <a:t>Náisiúnta</a:t>
            </a:r>
            <a:r>
              <a:rPr lang="en-GB" sz="1000" b="0" dirty="0"/>
              <a:t> </a:t>
            </a:r>
            <a:r>
              <a:rPr lang="en-GB" sz="1000" b="0" dirty="0" err="1"/>
              <a:t>na</a:t>
            </a:r>
            <a:r>
              <a:rPr lang="en-GB" sz="1000" b="0" dirty="0"/>
              <a:t> </a:t>
            </a:r>
            <a:r>
              <a:rPr lang="en-GB" sz="1000" b="0" dirty="0" err="1"/>
              <a:t>hÉireann</a:t>
            </a:r>
            <a:r>
              <a:rPr lang="en-IE" sz="1000" b="0" dirty="0"/>
              <a:t/>
            </a:r>
            <a:br>
              <a:rPr lang="en-IE" sz="1000" b="0" dirty="0"/>
            </a:br>
            <a:r>
              <a:rPr lang="en-IE" sz="1000" b="0" dirty="0">
                <a:latin typeface="Open Sans" panose="020B0606030504020204" pitchFamily="34" charset="0"/>
                <a:ea typeface="Open Sans" panose="020B0606030504020204" pitchFamily="34" charset="0"/>
                <a:cs typeface="Open Sans" panose="020B0606030504020204" pitchFamily="34" charset="0"/>
              </a:rPr>
              <a:t/>
            </a:r>
            <a:br>
              <a:rPr lang="en-IE" sz="1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Tree>
    <p:extLst>
      <p:ext uri="{BB962C8B-B14F-4D97-AF65-F5344CB8AC3E}">
        <p14:creationId xmlns:p14="http://schemas.microsoft.com/office/powerpoint/2010/main" val="141074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E1AEDF0D-6AB1-4C56-8B27-77DC533D3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47665" y="-61141"/>
            <a:ext cx="5143500" cy="4045313"/>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7" name="Google Shape;107;p17"/>
          <p:cNvSpPr txBox="1">
            <a:spLocks noGrp="1"/>
          </p:cNvSpPr>
          <p:nvPr>
            <p:ph type="title"/>
          </p:nvPr>
        </p:nvSpPr>
        <p:spPr>
          <a:xfrm>
            <a:off x="5036024" y="575950"/>
            <a:ext cx="3766782" cy="3408222"/>
          </a:xfrm>
          <a:prstGeom prst="rect">
            <a:avLst/>
          </a:prstGeom>
        </p:spPr>
        <p:txBody>
          <a:bodyPr spcFirstLastPara="1" wrap="square" lIns="91425" tIns="91425" rIns="91425" bIns="91425" anchor="t" anchorCtr="0">
            <a:noAutofit/>
          </a:bodyPr>
          <a:lstStyle/>
          <a:p>
            <a:r>
              <a:rPr lang="ga-IE" dirty="0" smtClean="0">
                <a:latin typeface="TyStencil Pro Medium" panose="02000605080000020003" pitchFamily="50" charset="0"/>
              </a:rPr>
              <a:t>Staidiúir </a:t>
            </a:r>
            <a:r>
              <a:rPr lang="ga-IE" dirty="0">
                <a:latin typeface="TyStencil Pro Medium" panose="02000605080000020003" pitchFamily="50" charset="0"/>
              </a:rPr>
              <a:t>an </a:t>
            </a:r>
            <a:r>
              <a:rPr lang="en-GB" dirty="0" err="1">
                <a:latin typeface="TyStencil Pro Medium" panose="02000605080000020003" pitchFamily="50" charset="0"/>
              </a:rPr>
              <a:t>Droich</a:t>
            </a:r>
            <a:r>
              <a:rPr lang="ga-IE" dirty="0">
                <a:latin typeface="TyStencil Pro Medium" panose="02000605080000020003" pitchFamily="50" charset="0"/>
              </a:rPr>
              <a:t>i</a:t>
            </a:r>
            <a:r>
              <a:rPr lang="en-GB" dirty="0">
                <a:latin typeface="TyStencil Pro Medium" panose="02000605080000020003" pitchFamily="50" charset="0"/>
              </a:rPr>
              <a:t>d </a:t>
            </a:r>
            <a:r>
              <a:rPr lang="en-IE" dirty="0"/>
              <a:t/>
            </a:r>
            <a:br>
              <a:rPr lang="en-IE" dirty="0"/>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dirty="0">
                <a:latin typeface="TyStencil Pro Medium" panose="02000605080000020003" pitchFamily="50" charset="0"/>
              </a:rPr>
              <a:t/>
            </a:r>
            <a:br>
              <a:rPr lang="en-US" dirty="0">
                <a:latin typeface="TyStencil Pro Medium" panose="02000605080000020003" pitchFamily="50" charset="0"/>
              </a:rPr>
            </a:br>
            <a:r>
              <a:rPr lang="en-US" sz="1000" b="0" dirty="0">
                <a:latin typeface="TyStencil Pro Medium" panose="02000605080000020003" pitchFamily="50" charset="0"/>
              </a:rPr>
              <a:t/>
            </a:r>
            <a:br>
              <a:rPr lang="en-US" sz="1000" b="0" dirty="0">
                <a:latin typeface="TyStencil Pro Medium" panose="02000605080000020003" pitchFamily="50" charset="0"/>
              </a:rPr>
            </a:br>
            <a:r>
              <a:rPr lang="en-GB" sz="1000" b="0" dirty="0"/>
              <a:t>Jack B. Yeats (1781–1957), </a:t>
            </a:r>
            <a:r>
              <a:rPr lang="en-GB" sz="1000" b="0" i="1" dirty="0" err="1"/>
              <a:t>Snámh</a:t>
            </a:r>
            <a:r>
              <a:rPr lang="en-GB" sz="1000" b="0" i="1" dirty="0"/>
              <a:t> </a:t>
            </a:r>
            <a:r>
              <a:rPr lang="en-GB" sz="1000" b="0" i="1" dirty="0" err="1"/>
              <a:t>na</a:t>
            </a:r>
            <a:r>
              <a:rPr lang="en-GB" sz="1000" b="0" i="1" dirty="0"/>
              <a:t> Life, </a:t>
            </a:r>
            <a:r>
              <a:rPr lang="en-GB" sz="1000" b="0" dirty="0"/>
              <a:t>1923.</a:t>
            </a:r>
            <a:r>
              <a:rPr lang="en-IE" sz="1000" b="0" dirty="0"/>
              <a:t/>
            </a:r>
            <a:br>
              <a:rPr lang="en-IE" sz="1000" b="0" dirty="0"/>
            </a:br>
            <a:r>
              <a:rPr lang="ga-IE" sz="1000" b="0" dirty="0"/>
              <a:t>Bronnta</a:t>
            </a:r>
            <a:r>
              <a:rPr lang="en-GB" sz="1000" b="0" dirty="0"/>
              <a:t> </a:t>
            </a:r>
            <a:r>
              <a:rPr lang="en-GB" sz="1000" b="0" dirty="0" err="1"/>
              <a:t>ag</a:t>
            </a:r>
            <a:r>
              <a:rPr lang="en-GB" sz="1000" b="0" dirty="0"/>
              <a:t> </a:t>
            </a:r>
            <a:r>
              <a:rPr lang="en-GB" sz="1000" b="0" dirty="0" err="1"/>
              <a:t>Iontaobhaithe</a:t>
            </a:r>
            <a:r>
              <a:rPr lang="en-GB" sz="1000" b="0" dirty="0"/>
              <a:t> </a:t>
            </a:r>
            <a:r>
              <a:rPr lang="en-GB" sz="1000" b="0" dirty="0" err="1"/>
              <a:t>Tiomnacht</a:t>
            </a:r>
            <a:r>
              <a:rPr lang="en-GB" sz="1000" b="0" dirty="0"/>
              <a:t> </a:t>
            </a:r>
            <a:r>
              <a:rPr lang="en-GB" sz="1000" b="0" dirty="0" err="1"/>
              <a:t>Haverty</a:t>
            </a:r>
            <a:r>
              <a:rPr lang="en-GB" sz="1000" b="0" dirty="0"/>
              <a:t>, 1931.</a:t>
            </a:r>
            <a:r>
              <a:rPr lang="en-IE" sz="1000" b="0" dirty="0"/>
              <a:t/>
            </a:r>
            <a:br>
              <a:rPr lang="en-IE" sz="1000" b="0" dirty="0"/>
            </a:br>
            <a:r>
              <a:rPr lang="en-GB" sz="1000" b="0" dirty="0" err="1"/>
              <a:t>Grianghraf</a:t>
            </a:r>
            <a:r>
              <a:rPr lang="en-GB" sz="1000" b="0" dirty="0"/>
              <a:t> © </a:t>
            </a:r>
            <a:r>
              <a:rPr lang="en-GB" sz="1000" b="0" dirty="0" err="1"/>
              <a:t>Gailearaí</a:t>
            </a:r>
            <a:r>
              <a:rPr lang="en-GB" sz="1000" b="0" dirty="0"/>
              <a:t> </a:t>
            </a:r>
            <a:r>
              <a:rPr lang="en-GB" sz="1000" b="0" dirty="0" err="1"/>
              <a:t>Náisiúnta</a:t>
            </a:r>
            <a:r>
              <a:rPr lang="en-GB" sz="1000" b="0" dirty="0"/>
              <a:t> </a:t>
            </a:r>
            <a:r>
              <a:rPr lang="en-GB" sz="1000" b="0" dirty="0" err="1"/>
              <a:t>na</a:t>
            </a:r>
            <a:r>
              <a:rPr lang="en-GB" sz="1000" b="0" dirty="0"/>
              <a:t> </a:t>
            </a:r>
            <a:r>
              <a:rPr lang="en-GB" sz="1000" b="0" dirty="0" err="1"/>
              <a:t>hÉireann</a:t>
            </a:r>
            <a:r>
              <a:rPr lang="ga-IE" sz="1000" b="0" dirty="0"/>
              <a:t>.</a:t>
            </a:r>
            <a:r>
              <a:rPr lang="en-IE" sz="1000" b="0" dirty="0"/>
              <a:t/>
            </a:r>
            <a:br>
              <a:rPr lang="en-IE" sz="1000" b="0" dirty="0"/>
            </a:br>
            <a:r>
              <a:rPr lang="en-US" sz="1000" b="0" dirty="0">
                <a:latin typeface="Open Sans" panose="020B0606030504020204" pitchFamily="34" charset="0"/>
                <a:ea typeface="Open Sans" panose="020B0606030504020204" pitchFamily="34" charset="0"/>
                <a:cs typeface="Open Sans" panose="020B0606030504020204" pitchFamily="34" charset="0"/>
              </a:rPr>
              <a:t/>
            </a:r>
            <a:br>
              <a:rPr lang="en-US" sz="1000" b="0" dirty="0">
                <a:latin typeface="Open Sans" panose="020B0606030504020204" pitchFamily="34" charset="0"/>
                <a:ea typeface="Open Sans" panose="020B0606030504020204" pitchFamily="34" charset="0"/>
                <a:cs typeface="Open Sans" panose="020B0606030504020204" pitchFamily="34" charset="0"/>
              </a:rPr>
            </a:br>
            <a:r>
              <a:rPr lang="en-US" sz="2000" b="0" dirty="0">
                <a:latin typeface="Open Sans" panose="020B0606030504020204" pitchFamily="34" charset="0"/>
                <a:ea typeface="Open Sans" panose="020B0606030504020204" pitchFamily="34" charset="0"/>
                <a:cs typeface="Open Sans" panose="020B0606030504020204" pitchFamily="34" charset="0"/>
              </a:rPr>
              <a:t/>
            </a:r>
            <a:br>
              <a:rPr lang="en-US" sz="2000" b="0" dirty="0">
                <a:latin typeface="Open Sans" panose="020B0606030504020204" pitchFamily="34" charset="0"/>
                <a:ea typeface="Open Sans" panose="020B0606030504020204" pitchFamily="34" charset="0"/>
                <a:cs typeface="Open Sans" panose="020B0606030504020204" pitchFamily="34" charset="0"/>
              </a:rPr>
            </a:br>
            <a:endParaRPr lang="en-US" dirty="0"/>
          </a:p>
        </p:txBody>
      </p:sp>
      <p:pic>
        <p:nvPicPr>
          <p:cNvPr id="8" name="Picture 7" descr="A picture containing nature, valley, old, canyon&#10;&#10;Description automatically generated">
            <a:extLst>
              <a:ext uri="{FF2B5EF4-FFF2-40B4-BE49-F238E27FC236}">
                <a16:creationId xmlns:a16="http://schemas.microsoft.com/office/drawing/2014/main" id="{F15A0D8D-FC03-4FAE-9CCE-8657F58D01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69" y="575951"/>
            <a:ext cx="4719510" cy="3104678"/>
          </a:xfrm>
          <a:prstGeom prst="rect">
            <a:avLst/>
          </a:prstGeom>
        </p:spPr>
      </p:pic>
    </p:spTree>
    <p:extLst>
      <p:ext uri="{BB962C8B-B14F-4D97-AF65-F5344CB8AC3E}">
        <p14:creationId xmlns:p14="http://schemas.microsoft.com/office/powerpoint/2010/main" val="388120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7" name="Google Shape;107;p17"/>
          <p:cNvSpPr txBox="1">
            <a:spLocks noGrp="1"/>
          </p:cNvSpPr>
          <p:nvPr>
            <p:ph type="title"/>
          </p:nvPr>
        </p:nvSpPr>
        <p:spPr>
          <a:xfrm>
            <a:off x="4606016" y="575950"/>
            <a:ext cx="4196790" cy="3408222"/>
          </a:xfrm>
          <a:prstGeom prst="rect">
            <a:avLst/>
          </a:prstGeom>
        </p:spPr>
        <p:txBody>
          <a:bodyPr spcFirstLastPara="1" wrap="square" lIns="91425" tIns="91425" rIns="91425" bIns="91425" anchor="t" anchorCtr="0">
            <a:noAutofit/>
          </a:bodyPr>
          <a:lstStyle/>
          <a:p>
            <a:r>
              <a:rPr lang="en-IE" dirty="0">
                <a:latin typeface="TyStencil Pro Medium" panose="02000605080000020003" pitchFamily="50" charset="0"/>
              </a:rPr>
              <a:t/>
            </a:r>
            <a:br>
              <a:rPr lang="en-IE" dirty="0">
                <a:latin typeface="TyStencil Pro Medium" panose="02000605080000020003" pitchFamily="50" charset="0"/>
              </a:rPr>
            </a:br>
            <a:r>
              <a:rPr lang="en-GB" dirty="0" err="1">
                <a:latin typeface="TyStencil Pro Medium" panose="02000605080000020003" pitchFamily="50" charset="0"/>
              </a:rPr>
              <a:t>Madra</a:t>
            </a:r>
            <a:r>
              <a:rPr lang="en-GB" dirty="0">
                <a:latin typeface="TyStencil Pro Medium" panose="02000605080000020003" pitchFamily="50" charset="0"/>
              </a:rPr>
              <a:t> </a:t>
            </a:r>
            <a:r>
              <a:rPr lang="ga-IE" dirty="0">
                <a:latin typeface="TyStencil Pro Medium" panose="02000605080000020003" pitchFamily="50" charset="0"/>
              </a:rPr>
              <a:t>béal faoi.</a:t>
            </a:r>
            <a:r>
              <a:rPr lang="en-IE" dirty="0"/>
              <a:t/>
            </a:r>
            <a:br>
              <a:rPr lang="en-IE" dirty="0"/>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GB" sz="1000" b="0" dirty="0"/>
              <a:t>Thomas Gainsborough (1727-88), An </a:t>
            </a:r>
            <a:r>
              <a:rPr lang="en-GB" sz="1000" b="0" dirty="0" err="1"/>
              <a:t>Cailín</a:t>
            </a:r>
            <a:r>
              <a:rPr lang="ga-IE" sz="1000" b="0" dirty="0"/>
              <a:t> ón</a:t>
            </a:r>
            <a:r>
              <a:rPr lang="en-GB" sz="1000" b="0" dirty="0"/>
              <a:t> Teachín,1785. </a:t>
            </a:r>
            <a:r>
              <a:rPr lang="en-GB" sz="1000" b="0" dirty="0" err="1"/>
              <a:t>Bronntanas</a:t>
            </a:r>
            <a:r>
              <a:rPr lang="en-GB" sz="1000" b="0" dirty="0"/>
              <a:t> Sir Alfred </a:t>
            </a:r>
            <a:r>
              <a:rPr lang="en-GB" sz="1000" b="0" dirty="0" err="1"/>
              <a:t>agus</a:t>
            </a:r>
            <a:r>
              <a:rPr lang="en-GB" sz="1000" b="0" dirty="0"/>
              <a:t> Lady </a:t>
            </a:r>
            <a:r>
              <a:rPr lang="en-GB" sz="1000" b="0" dirty="0" err="1"/>
              <a:t>Beit</a:t>
            </a:r>
            <a:r>
              <a:rPr lang="en-GB" sz="1000" b="0" dirty="0"/>
              <a:t>, 1987 (</a:t>
            </a:r>
            <a:r>
              <a:rPr lang="en-GB" sz="1000" b="0" dirty="0" err="1"/>
              <a:t>Bailiúchán</a:t>
            </a:r>
            <a:r>
              <a:rPr lang="en-GB" sz="1000" b="0" dirty="0"/>
              <a:t> </a:t>
            </a:r>
            <a:r>
              <a:rPr lang="en-GB" sz="1000" b="0" dirty="0" err="1"/>
              <a:t>Beit</a:t>
            </a:r>
            <a:r>
              <a:rPr lang="en-GB" sz="1000" b="0" dirty="0"/>
              <a:t>). </a:t>
            </a:r>
            <a:r>
              <a:rPr lang="en-GB" sz="1000" b="0" dirty="0" err="1"/>
              <a:t>Grianghraf</a:t>
            </a:r>
            <a:r>
              <a:rPr lang="en-GB" sz="1000" b="0" dirty="0"/>
              <a:t> © </a:t>
            </a:r>
            <a:r>
              <a:rPr lang="en-GB" sz="1000" b="0" dirty="0" err="1"/>
              <a:t>Gailearaí</a:t>
            </a:r>
            <a:r>
              <a:rPr lang="en-GB" sz="1000" b="0" dirty="0"/>
              <a:t> </a:t>
            </a:r>
            <a:r>
              <a:rPr lang="en-GB" sz="1000" b="0" dirty="0" err="1"/>
              <a:t>Náisiúnta</a:t>
            </a:r>
            <a:r>
              <a:rPr lang="en-GB" sz="1000" b="0" dirty="0"/>
              <a:t> </a:t>
            </a:r>
            <a:r>
              <a:rPr lang="en-GB" sz="1000" b="0" dirty="0" err="1"/>
              <a:t>na</a:t>
            </a:r>
            <a:r>
              <a:rPr lang="en-GB" sz="1000" b="0" dirty="0"/>
              <a:t> </a:t>
            </a:r>
            <a:r>
              <a:rPr lang="en-GB" sz="1000" b="0" dirty="0" err="1"/>
              <a:t>hÉireann</a:t>
            </a:r>
            <a:r>
              <a:rPr lang="en-IE" sz="2000" dirty="0"/>
              <a:t/>
            </a:r>
            <a:br>
              <a:rPr lang="en-IE" sz="2000" dirty="0"/>
            </a:br>
            <a:r>
              <a:rPr lang="en-IE" sz="2000" b="1" dirty="0"/>
              <a:t/>
            </a:r>
            <a:br>
              <a:rPr lang="en-IE" sz="2000" b="1"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6" name="Picture 5" descr="A picture containing vector graphics&#10;&#10;Description automatically generated">
            <a:extLst>
              <a:ext uri="{FF2B5EF4-FFF2-40B4-BE49-F238E27FC236}">
                <a16:creationId xmlns:a16="http://schemas.microsoft.com/office/drawing/2014/main" id="{DEF3505D-1C33-420B-93CF-FCABD52379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1895" y="980225"/>
            <a:ext cx="4941874" cy="3003947"/>
          </a:xfrm>
          <a:prstGeom prst="rect">
            <a:avLst/>
          </a:prstGeom>
        </p:spPr>
      </p:pic>
      <p:pic>
        <p:nvPicPr>
          <p:cNvPr id="4" name="Picture 3" descr="A child holding a dog&#10;&#10;Description automatically generated with low confidence">
            <a:extLst>
              <a:ext uri="{FF2B5EF4-FFF2-40B4-BE49-F238E27FC236}">
                <a16:creationId xmlns:a16="http://schemas.microsoft.com/office/drawing/2014/main" id="{718FF3BC-9461-4DA0-AE1D-A142C3E0EE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88" y="0"/>
            <a:ext cx="3654255" cy="5143500"/>
          </a:xfrm>
          <a:prstGeom prst="rect">
            <a:avLst/>
          </a:prstGeom>
        </p:spPr>
      </p:pic>
    </p:spTree>
    <p:extLst>
      <p:ext uri="{BB962C8B-B14F-4D97-AF65-F5344CB8AC3E}">
        <p14:creationId xmlns:p14="http://schemas.microsoft.com/office/powerpoint/2010/main" val="314239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3" name="Picture 2" descr="A group of people riding horses in the snow&#10;&#10;Description automatically generated with medium confidence">
            <a:extLst>
              <a:ext uri="{FF2B5EF4-FFF2-40B4-BE49-F238E27FC236}">
                <a16:creationId xmlns:a16="http://schemas.microsoft.com/office/drawing/2014/main" id="{89C228A7-D202-48AD-BAB1-5DF9174D58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69" y="575950"/>
            <a:ext cx="4733386" cy="3751121"/>
          </a:xfrm>
          <a:prstGeom prst="rect">
            <a:avLst/>
          </a:prstGeom>
        </p:spPr>
      </p:pic>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7" name="Google Shape;107;p17"/>
          <p:cNvSpPr txBox="1">
            <a:spLocks noGrp="1"/>
          </p:cNvSpPr>
          <p:nvPr>
            <p:ph type="title"/>
          </p:nvPr>
        </p:nvSpPr>
        <p:spPr>
          <a:xfrm>
            <a:off x="5036023" y="272170"/>
            <a:ext cx="4010675" cy="3417239"/>
          </a:xfrm>
          <a:prstGeom prst="rect">
            <a:avLst/>
          </a:prstGeom>
        </p:spPr>
        <p:txBody>
          <a:bodyPr spcFirstLastPara="1" wrap="square" lIns="91425" tIns="91425" rIns="91425" bIns="91425" anchor="t" anchorCtr="0">
            <a:noAutofit/>
          </a:bodyPr>
          <a:lstStyle/>
          <a:p>
            <a:r>
              <a:rPr lang="en-IE" dirty="0">
                <a:latin typeface="TyStencil Pro Medium" panose="02000605080000020003" pitchFamily="50" charset="0"/>
              </a:rPr>
              <a:t/>
            </a:r>
            <a:br>
              <a:rPr lang="en-IE" dirty="0">
                <a:latin typeface="TyStencil Pro Medium" panose="02000605080000020003" pitchFamily="50" charset="0"/>
              </a:rPr>
            </a:br>
            <a:r>
              <a:rPr lang="en-IE" dirty="0" smtClean="0">
                <a:latin typeface="TyStencil Pro Medium" panose="02000605080000020003" pitchFamily="50" charset="0"/>
              </a:rPr>
              <a:t>Staidiúir an Ghaiscígh</a:t>
            </a: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1000" b="0" dirty="0" smtClean="0"/>
              <a:t>Ernest </a:t>
            </a:r>
            <a:r>
              <a:rPr lang="en-IE" sz="1000" b="0" dirty="0"/>
              <a:t>Meissonier (1815– 91), </a:t>
            </a:r>
            <a:r>
              <a:rPr lang="en-IE" sz="1000" b="0" i="1" dirty="0" smtClean="0"/>
              <a:t>Grúpa Marcraí sa Sneachta:  </a:t>
            </a:r>
            <a:r>
              <a:rPr lang="en-IE" sz="1000" b="0" i="1" dirty="0"/>
              <a:t>Moreau </a:t>
            </a:r>
            <a:r>
              <a:rPr lang="en-IE" sz="1000" b="0" i="1" dirty="0" smtClean="0"/>
              <a:t>agus </a:t>
            </a:r>
            <a:r>
              <a:rPr lang="en-IE" sz="1000" b="0" i="1" dirty="0"/>
              <a:t>Dessoles </a:t>
            </a:r>
            <a:r>
              <a:rPr lang="en-IE" sz="1000" b="0" i="1" dirty="0" smtClean="0"/>
              <a:t>roimh </a:t>
            </a:r>
            <a:r>
              <a:rPr lang="en-IE" sz="1000" b="0" i="1" dirty="0"/>
              <a:t>Hohenlinden, </a:t>
            </a:r>
            <a:br>
              <a:rPr lang="en-IE" sz="1000" b="0" i="1" dirty="0"/>
            </a:br>
            <a:r>
              <a:rPr lang="en-IE" sz="1000" b="0" dirty="0"/>
              <a:t>1875.  </a:t>
            </a:r>
            <a:r>
              <a:rPr lang="en-IE" sz="1000" b="0" dirty="0" smtClean="0"/>
              <a:t>Bronntanas ó Alfred </a:t>
            </a:r>
            <a:r>
              <a:rPr lang="en-IE" sz="1000" b="0" dirty="0"/>
              <a:t>Chester </a:t>
            </a:r>
            <a:r>
              <a:rPr lang="en-IE" sz="1000" b="0" dirty="0" smtClean="0"/>
              <a:t>Beatty, </a:t>
            </a:r>
            <a:r>
              <a:rPr lang="en-IE" sz="1000" b="0" dirty="0"/>
              <a:t>1950. </a:t>
            </a:r>
            <a:br>
              <a:rPr lang="en-IE" sz="1000" b="0" dirty="0"/>
            </a:br>
            <a:r>
              <a:rPr lang="en-IE" sz="1000" b="0" dirty="0" smtClean="0">
                <a:latin typeface="Open Sans" panose="020B0606030504020204" pitchFamily="34" charset="0"/>
                <a:ea typeface="Open Sans" panose="020B0606030504020204" pitchFamily="34" charset="0"/>
                <a:cs typeface="Open Sans" panose="020B0606030504020204" pitchFamily="34" charset="0"/>
              </a:rPr>
              <a:t>Grianghraf </a:t>
            </a:r>
            <a:r>
              <a:rPr lang="en-IE" sz="1000" b="0" dirty="0">
                <a:latin typeface="Open Sans" panose="020B0606030504020204" pitchFamily="34" charset="0"/>
                <a:ea typeface="Open Sans" panose="020B0606030504020204" pitchFamily="34" charset="0"/>
                <a:cs typeface="Open Sans" panose="020B0606030504020204" pitchFamily="34" charset="0"/>
              </a:rPr>
              <a:t>© </a:t>
            </a:r>
            <a:r>
              <a:rPr lang="en-IE" sz="1000" b="0" dirty="0" smtClean="0">
                <a:latin typeface="Open Sans" panose="020B0606030504020204" pitchFamily="34" charset="0"/>
                <a:ea typeface="Open Sans" panose="020B0606030504020204" pitchFamily="34" charset="0"/>
                <a:cs typeface="Open Sans" panose="020B0606030504020204" pitchFamily="34" charset="0"/>
              </a:rPr>
              <a:t>Gailearaí Náisiúnta na hÉireann</a:t>
            </a:r>
            <a:r>
              <a:rPr lang="en-IE" sz="2000" b="1" dirty="0"/>
              <a:t/>
            </a:r>
            <a:br>
              <a:rPr lang="en-IE" sz="2000" b="1"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5" name="Picture 4" descr="A picture containing vector graphics&#10;&#10;Description automatically generated">
            <a:extLst>
              <a:ext uri="{FF2B5EF4-FFF2-40B4-BE49-F238E27FC236}">
                <a16:creationId xmlns:a16="http://schemas.microsoft.com/office/drawing/2014/main" id="{9D38E85D-260E-403B-9D02-57C51DF4B2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0644" y="1673339"/>
            <a:ext cx="2623931" cy="2431880"/>
          </a:xfrm>
          <a:prstGeom prst="rect">
            <a:avLst/>
          </a:prstGeom>
        </p:spPr>
      </p:pic>
    </p:spTree>
    <p:extLst>
      <p:ext uri="{BB962C8B-B14F-4D97-AF65-F5344CB8AC3E}">
        <p14:creationId xmlns:p14="http://schemas.microsoft.com/office/powerpoint/2010/main" val="369525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7" name="Google Shape;107;p17"/>
          <p:cNvSpPr txBox="1">
            <a:spLocks noGrp="1"/>
          </p:cNvSpPr>
          <p:nvPr>
            <p:ph type="title"/>
          </p:nvPr>
        </p:nvSpPr>
        <p:spPr>
          <a:xfrm>
            <a:off x="5005567" y="435588"/>
            <a:ext cx="4041132" cy="3408222"/>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Féachaint g</a:t>
            </a:r>
            <a:r>
              <a:rPr lang="en-GB" dirty="0">
                <a:latin typeface="TyStencil Pro Medium" panose="02000605080000020003" pitchFamily="50" charset="0"/>
              </a:rPr>
              <a:t>o </a:t>
            </a:r>
            <a:r>
              <a:rPr lang="en-GB" dirty="0" err="1">
                <a:latin typeface="TyStencil Pro Medium" panose="02000605080000020003" pitchFamily="50" charset="0"/>
              </a:rPr>
              <a:t>domhain</a:t>
            </a:r>
            <a:r>
              <a:rPr lang="en-GB" dirty="0">
                <a:latin typeface="TyStencil Pro Medium" panose="02000605080000020003" pitchFamily="50" charset="0"/>
              </a:rPr>
              <a:t>:</a:t>
            </a:r>
            <a:r>
              <a:rPr lang="en-IE" dirty="0">
                <a:latin typeface="TyStencil Pro Medium" panose="02000605080000020003" pitchFamily="50" charset="0"/>
              </a:rPr>
              <a:t/>
            </a:r>
            <a:br>
              <a:rPr lang="en-IE" dirty="0">
                <a:latin typeface="TyStencil Pro Medium" panose="02000605080000020003" pitchFamily="50" charset="0"/>
              </a:rPr>
            </a:br>
            <a:r>
              <a:rPr lang="en-GB" dirty="0" err="1">
                <a:latin typeface="TyStencil Pro Medium" panose="02000605080000020003" pitchFamily="50" charset="0"/>
              </a:rPr>
              <a:t>Eas</a:t>
            </a:r>
            <a:r>
              <a:rPr lang="en-GB" dirty="0">
                <a:latin typeface="TyStencil Pro Medium" panose="02000605080000020003" pitchFamily="50" charset="0"/>
              </a:rPr>
              <a:t> </a:t>
            </a:r>
            <a:r>
              <a:rPr lang="ga-IE" dirty="0">
                <a:latin typeface="TyStencil Pro Medium" panose="02000605080000020003" pitchFamily="50" charset="0"/>
              </a:rPr>
              <a:t>Chúirt an Phaoraigh</a:t>
            </a:r>
            <a:r>
              <a:rPr lang="en-IE" dirty="0">
                <a:latin typeface="TyStencil Pro Medium" panose="02000605080000020003" pitchFamily="50" charset="0"/>
              </a:rPr>
              <a:t> </a:t>
            </a:r>
            <a:br>
              <a:rPr lang="en-IE" dirty="0">
                <a:latin typeface="TyStencil Pro Medium" panose="02000605080000020003" pitchFamily="50" charset="0"/>
              </a:rPr>
            </a:br>
            <a:r>
              <a:rPr lang="en-IE" sz="1000" b="0" dirty="0">
                <a:latin typeface="Open Sans" panose="020B0604020202020204" charset="0"/>
                <a:ea typeface="Open Sans" panose="020B0604020202020204" charset="0"/>
                <a:cs typeface="Open Sans" panose="020B0604020202020204" charset="0"/>
              </a:rPr>
              <a:t/>
            </a:r>
            <a:br>
              <a:rPr lang="en-IE" sz="1000" b="0" dirty="0">
                <a:latin typeface="Open Sans" panose="020B0604020202020204" charset="0"/>
                <a:ea typeface="Open Sans" panose="020B0604020202020204" charset="0"/>
                <a:cs typeface="Open Sans" panose="020B0604020202020204" charset="0"/>
              </a:rPr>
            </a:br>
            <a:r>
              <a:rPr lang="en-GB" sz="1000" b="0" dirty="0"/>
              <a:t>Sa </a:t>
            </a:r>
            <a:r>
              <a:rPr lang="en-GB" sz="1000" b="0" dirty="0" err="1"/>
              <a:t>phictiúr</a:t>
            </a:r>
            <a:r>
              <a:rPr lang="en-GB" sz="1000" b="0" dirty="0"/>
              <a:t> </a:t>
            </a:r>
            <a:r>
              <a:rPr lang="en-GB" sz="1000" b="0" dirty="0" err="1"/>
              <a:t>seo</a:t>
            </a:r>
            <a:r>
              <a:rPr lang="en-GB" sz="1000" b="0" dirty="0"/>
              <a:t> </a:t>
            </a:r>
            <a:r>
              <a:rPr lang="en-GB" sz="1000" b="0" dirty="0" err="1"/>
              <a:t>tá</a:t>
            </a:r>
            <a:r>
              <a:rPr lang="en-GB" sz="1000" b="0" dirty="0"/>
              <a:t> </a:t>
            </a:r>
            <a:r>
              <a:rPr lang="en-GB" sz="1000" b="0" dirty="0" err="1"/>
              <a:t>Eas</a:t>
            </a:r>
            <a:r>
              <a:rPr lang="ga-IE" sz="1000" b="0" dirty="0"/>
              <a:t> Chúirt an Phaoraigh</a:t>
            </a:r>
            <a:r>
              <a:rPr lang="en-GB" sz="1000" b="0" dirty="0"/>
              <a:t>. Is </a:t>
            </a:r>
            <a:r>
              <a:rPr lang="en-GB" sz="1000" b="0" dirty="0" err="1"/>
              <a:t>é</a:t>
            </a:r>
            <a:r>
              <a:rPr lang="en-GB" sz="1000" b="0" dirty="0"/>
              <a:t> an t-</a:t>
            </a:r>
            <a:r>
              <a:rPr lang="en-GB" sz="1000" b="0" dirty="0" err="1"/>
              <a:t>eas</a:t>
            </a:r>
            <a:r>
              <a:rPr lang="en-GB" sz="1000" b="0" dirty="0"/>
              <a:t> is </a:t>
            </a:r>
            <a:r>
              <a:rPr lang="en-GB" sz="1000" b="0" dirty="0" err="1"/>
              <a:t>airde</a:t>
            </a:r>
            <a:r>
              <a:rPr lang="en-GB" sz="1000" b="0" dirty="0"/>
              <a:t> in </a:t>
            </a:r>
            <a:r>
              <a:rPr lang="en-GB" sz="1000" b="0" dirty="0" err="1"/>
              <a:t>Éirinn</a:t>
            </a:r>
            <a:r>
              <a:rPr lang="en-GB" sz="1000" b="0" dirty="0"/>
              <a:t> </a:t>
            </a:r>
            <a:r>
              <a:rPr lang="en-GB" sz="1000" b="0" dirty="0" err="1"/>
              <a:t>é</a:t>
            </a:r>
            <a:r>
              <a:rPr lang="en-GB" sz="1000" b="0" dirty="0"/>
              <a:t> </a:t>
            </a:r>
            <a:r>
              <a:rPr lang="en-GB" sz="1000" b="0" dirty="0" err="1"/>
              <a:t>ag</a:t>
            </a:r>
            <a:r>
              <a:rPr lang="en-GB" sz="1000" b="0" dirty="0"/>
              <a:t> </a:t>
            </a:r>
            <a:r>
              <a:rPr lang="en-GB" sz="1000" b="0" dirty="0" err="1"/>
              <a:t>tomhas</a:t>
            </a:r>
            <a:r>
              <a:rPr lang="en-GB" sz="1000" b="0" dirty="0"/>
              <a:t> 116 </a:t>
            </a:r>
            <a:r>
              <a:rPr lang="en-GB" sz="1000" b="0" dirty="0" err="1"/>
              <a:t>méadar</a:t>
            </a:r>
            <a:r>
              <a:rPr lang="en-GB" sz="1000" b="0" dirty="0"/>
              <a:t>.</a:t>
            </a:r>
            <a:r>
              <a:rPr lang="en-IE" sz="1000" b="0" dirty="0"/>
              <a:t/>
            </a:r>
            <a:br>
              <a:rPr lang="en-IE" sz="1000" b="0" dirty="0"/>
            </a:br>
            <a:r>
              <a:rPr lang="en-GB" sz="1000" b="0" dirty="0" err="1" smtClean="0"/>
              <a:t>Spreag</a:t>
            </a:r>
            <a:r>
              <a:rPr lang="en-GB" sz="1000" b="0" dirty="0" smtClean="0"/>
              <a:t> </a:t>
            </a:r>
            <a:r>
              <a:rPr lang="en-GB" sz="1000" b="0" dirty="0"/>
              <a:t>an </a:t>
            </a:r>
            <a:r>
              <a:rPr lang="en-GB" sz="1000" b="0" dirty="0" err="1"/>
              <a:t>áilleacht</a:t>
            </a:r>
            <a:r>
              <a:rPr lang="en-GB" sz="1000" b="0" dirty="0"/>
              <a:t> </a:t>
            </a:r>
            <a:r>
              <a:rPr lang="en-GB" sz="1000" b="0" dirty="0" err="1"/>
              <a:t>nádúrtha</a:t>
            </a:r>
            <a:r>
              <a:rPr lang="en-GB" sz="1000" b="0" dirty="0"/>
              <a:t> George </a:t>
            </a:r>
            <a:r>
              <a:rPr lang="en-GB" sz="1000" b="0" dirty="0" err="1"/>
              <a:t>Barret</a:t>
            </a:r>
            <a:r>
              <a:rPr lang="en-GB" sz="1000" b="0" dirty="0"/>
              <a:t> </a:t>
            </a:r>
            <a:r>
              <a:rPr lang="en-GB" sz="1000" b="0" dirty="0" err="1"/>
              <a:t>agus</a:t>
            </a:r>
            <a:r>
              <a:rPr lang="en-GB" sz="1000" b="0" dirty="0"/>
              <a:t> </a:t>
            </a:r>
            <a:r>
              <a:rPr lang="en-GB" sz="1000" b="0" dirty="0" err="1"/>
              <a:t>chaith</a:t>
            </a:r>
            <a:r>
              <a:rPr lang="en-GB" sz="1000" b="0" dirty="0"/>
              <a:t> </a:t>
            </a:r>
            <a:r>
              <a:rPr lang="en-GB" sz="1000" b="0" dirty="0" err="1"/>
              <a:t>sé</a:t>
            </a:r>
            <a:r>
              <a:rPr lang="en-GB" sz="1000" b="0" dirty="0"/>
              <a:t> </a:t>
            </a:r>
            <a:r>
              <a:rPr lang="en-GB" sz="1000" b="0" dirty="0" err="1"/>
              <a:t>blianta</a:t>
            </a:r>
            <a:r>
              <a:rPr lang="en-GB" sz="1000" b="0" dirty="0"/>
              <a:t> </a:t>
            </a:r>
            <a:r>
              <a:rPr lang="en-GB" sz="1000" b="0" dirty="0" err="1"/>
              <a:t>fada</a:t>
            </a:r>
            <a:r>
              <a:rPr lang="en-GB" sz="1000" b="0" dirty="0"/>
              <a:t> </a:t>
            </a:r>
            <a:r>
              <a:rPr lang="en-GB" sz="1000" b="0" dirty="0" err="1"/>
              <a:t>ag</a:t>
            </a:r>
            <a:r>
              <a:rPr lang="en-GB" sz="1000" b="0" dirty="0"/>
              <a:t> </a:t>
            </a:r>
            <a:r>
              <a:rPr lang="en-GB" sz="1000" b="0" dirty="0" err="1"/>
              <a:t>péinteáil</a:t>
            </a:r>
            <a:r>
              <a:rPr lang="en-GB" sz="1000" b="0" dirty="0"/>
              <a:t> </a:t>
            </a:r>
            <a:r>
              <a:rPr lang="en-GB" sz="1000" b="0" dirty="0" err="1"/>
              <a:t>ag</a:t>
            </a:r>
            <a:r>
              <a:rPr lang="en-GB" sz="1000" b="0" dirty="0"/>
              <a:t> </a:t>
            </a:r>
            <a:r>
              <a:rPr lang="en-GB" sz="1000" b="0" dirty="0" err="1"/>
              <a:t>eastát</a:t>
            </a:r>
            <a:r>
              <a:rPr lang="ga-IE" sz="1000" b="0" dirty="0"/>
              <a:t> Cúirt an Phaoraigh</a:t>
            </a:r>
            <a:r>
              <a:rPr lang="en-GB" sz="1000" b="0" dirty="0"/>
              <a:t>.</a:t>
            </a:r>
            <a:r>
              <a:rPr lang="en-IE" sz="1000" b="0" dirty="0"/>
              <a:t/>
            </a:r>
            <a:br>
              <a:rPr lang="en-IE" sz="1000" b="0" dirty="0"/>
            </a:br>
            <a:r>
              <a:rPr lang="en-GB" sz="1000" b="0" dirty="0" err="1"/>
              <a:t>Bhí</a:t>
            </a:r>
            <a:r>
              <a:rPr lang="en-GB" sz="1000" b="0" dirty="0"/>
              <a:t> an-</a:t>
            </a:r>
            <a:r>
              <a:rPr lang="en-GB" sz="1000" b="0" dirty="0" err="1"/>
              <a:t>tóir</a:t>
            </a:r>
            <a:r>
              <a:rPr lang="en-GB" sz="1000" b="0" dirty="0"/>
              <a:t> </a:t>
            </a:r>
            <a:r>
              <a:rPr lang="en-GB" sz="1000" b="0" dirty="0" err="1"/>
              <a:t>ar</a:t>
            </a:r>
            <a:r>
              <a:rPr lang="en-GB" sz="1000" b="0" dirty="0"/>
              <a:t> </a:t>
            </a:r>
            <a:r>
              <a:rPr lang="en-GB" sz="1000" b="0" dirty="0" err="1"/>
              <a:t>phéintéireacht</a:t>
            </a:r>
            <a:r>
              <a:rPr lang="en-GB" sz="1000" b="0" dirty="0"/>
              <a:t> </a:t>
            </a:r>
            <a:r>
              <a:rPr lang="en-GB" sz="1000" b="0" dirty="0" err="1"/>
              <a:t>tírdhreacha</a:t>
            </a:r>
            <a:r>
              <a:rPr lang="en-GB" sz="1000" b="0" dirty="0"/>
              <a:t> in </a:t>
            </a:r>
            <a:r>
              <a:rPr lang="en-GB" sz="1000" b="0" dirty="0" err="1"/>
              <a:t>ealaín</a:t>
            </a:r>
            <a:r>
              <a:rPr lang="en-GB" sz="1000" b="0" dirty="0"/>
              <a:t> </a:t>
            </a:r>
            <a:r>
              <a:rPr lang="en-GB" sz="1000" b="0" dirty="0" err="1"/>
              <a:t>na</a:t>
            </a:r>
            <a:r>
              <a:rPr lang="en-GB" sz="1000" b="0" dirty="0"/>
              <a:t> </a:t>
            </a:r>
            <a:r>
              <a:rPr lang="en-GB" sz="1000" b="0" dirty="0" err="1"/>
              <a:t>hÉireann</a:t>
            </a:r>
            <a:r>
              <a:rPr lang="en-GB" sz="1000" b="0" dirty="0"/>
              <a:t> le </a:t>
            </a:r>
            <a:r>
              <a:rPr lang="en-GB" sz="1000" b="0" dirty="0" err="1"/>
              <a:t>linn</a:t>
            </a:r>
            <a:r>
              <a:rPr lang="en-GB" sz="1000" b="0" dirty="0"/>
              <a:t> </a:t>
            </a:r>
            <a:r>
              <a:rPr lang="en-GB" sz="1000" b="0" dirty="0" err="1"/>
              <a:t>na</a:t>
            </a:r>
            <a:r>
              <a:rPr lang="en-GB" sz="1000" b="0" dirty="0"/>
              <a:t> </a:t>
            </a:r>
            <a:r>
              <a:rPr lang="en-GB" sz="1000" b="0" dirty="0" err="1"/>
              <a:t>tréimhse</a:t>
            </a:r>
            <a:r>
              <a:rPr lang="en-GB" sz="1000" b="0" dirty="0"/>
              <a:t> </a:t>
            </a:r>
            <a:r>
              <a:rPr lang="en-GB" sz="1000" b="0" dirty="0" err="1"/>
              <a:t>seo</a:t>
            </a:r>
            <a:r>
              <a:rPr lang="en-GB" sz="1000" b="0" dirty="0"/>
              <a:t>. </a:t>
            </a:r>
            <a:r>
              <a:rPr lang="en-GB" sz="1000" b="0" dirty="0" err="1"/>
              <a:t>Péinteáladh</a:t>
            </a:r>
            <a:r>
              <a:rPr lang="en-GB" sz="1000" b="0" dirty="0"/>
              <a:t> go </a:t>
            </a:r>
            <a:r>
              <a:rPr lang="en-GB" sz="1000" b="0" dirty="0" err="1"/>
              <a:t>leor</a:t>
            </a:r>
            <a:r>
              <a:rPr lang="en-GB" sz="1000" b="0" dirty="0"/>
              <a:t> </a:t>
            </a:r>
            <a:r>
              <a:rPr lang="en-GB" sz="1000" b="0" dirty="0" err="1"/>
              <a:t>tírdhreacha</a:t>
            </a:r>
            <a:r>
              <a:rPr lang="en-GB" sz="1000" b="0" dirty="0"/>
              <a:t> </a:t>
            </a:r>
            <a:r>
              <a:rPr lang="en-GB" sz="1000" b="0" dirty="0" err="1"/>
              <a:t>topagrafacha</a:t>
            </a:r>
            <a:r>
              <a:rPr lang="en-GB" sz="1000" b="0" dirty="0"/>
              <a:t> </a:t>
            </a:r>
            <a:r>
              <a:rPr lang="en-GB" sz="1000" b="0" dirty="0" err="1"/>
              <a:t>ag</a:t>
            </a:r>
            <a:r>
              <a:rPr lang="en-GB" sz="1000" b="0" dirty="0"/>
              <a:t> </a:t>
            </a:r>
            <a:r>
              <a:rPr lang="en-GB" sz="1000" b="0" dirty="0" err="1"/>
              <a:t>taispeáint</a:t>
            </a:r>
            <a:r>
              <a:rPr lang="en-GB" sz="1000" b="0" dirty="0"/>
              <a:t> </a:t>
            </a:r>
            <a:r>
              <a:rPr lang="en-GB" sz="1000" b="0" dirty="0" err="1"/>
              <a:t>áiteanna</a:t>
            </a:r>
            <a:r>
              <a:rPr lang="en-GB" sz="1000" b="0" dirty="0"/>
              <a:t> in </a:t>
            </a:r>
            <a:r>
              <a:rPr lang="en-GB" sz="1000" b="0" dirty="0" err="1"/>
              <a:t>Éirinn</a:t>
            </a:r>
            <a:r>
              <a:rPr lang="en-GB" sz="1000" b="0" dirty="0"/>
              <a:t>. </a:t>
            </a:r>
            <a:r>
              <a:rPr lang="en-GB" sz="1000" b="0" dirty="0" err="1"/>
              <a:t>Spreag</a:t>
            </a:r>
            <a:r>
              <a:rPr lang="en-GB" sz="1000" b="0" dirty="0"/>
              <a:t> </a:t>
            </a:r>
            <a:r>
              <a:rPr lang="en-GB" sz="1000" b="0" dirty="0" err="1"/>
              <a:t>gluaiseachtaí</a:t>
            </a:r>
            <a:r>
              <a:rPr lang="en-GB" sz="1000" b="0" dirty="0"/>
              <a:t> an </a:t>
            </a:r>
            <a:r>
              <a:rPr lang="en-GB" sz="1000" b="0" dirty="0" err="1"/>
              <a:t>Clasaiceachais</a:t>
            </a:r>
            <a:r>
              <a:rPr lang="en-GB" sz="1000" b="0" dirty="0"/>
              <a:t> </a:t>
            </a:r>
            <a:r>
              <a:rPr lang="en-GB" sz="1000" b="0" dirty="0" err="1"/>
              <a:t>agus</a:t>
            </a:r>
            <a:r>
              <a:rPr lang="en-GB" sz="1000" b="0" dirty="0"/>
              <a:t> an </a:t>
            </a:r>
            <a:r>
              <a:rPr lang="en-GB" sz="1000" b="0" dirty="0" err="1"/>
              <a:t>Rómánsachais</a:t>
            </a:r>
            <a:r>
              <a:rPr lang="en-GB" sz="1000" b="0" dirty="0"/>
              <a:t> </a:t>
            </a:r>
            <a:r>
              <a:rPr lang="en-GB" sz="1000" b="0" dirty="0" err="1"/>
              <a:t>roinnt</a:t>
            </a:r>
            <a:r>
              <a:rPr lang="en-GB" sz="1000" b="0" dirty="0"/>
              <a:t> </a:t>
            </a:r>
            <a:r>
              <a:rPr lang="en-GB" sz="1000" b="0" dirty="0" err="1"/>
              <a:t>ealaíontóirí</a:t>
            </a:r>
            <a:r>
              <a:rPr lang="en-GB" sz="1000" b="0" dirty="0"/>
              <a:t> </a:t>
            </a:r>
            <a:r>
              <a:rPr lang="en-GB" sz="1000" b="0" dirty="0" err="1"/>
              <a:t>Éireannacha</a:t>
            </a:r>
            <a:r>
              <a:rPr lang="en-GB" sz="1000" b="0" dirty="0"/>
              <a:t> a </a:t>
            </a:r>
            <a:r>
              <a:rPr lang="en-GB" sz="1000" b="0" dirty="0" err="1"/>
              <a:t>chuir</a:t>
            </a:r>
            <a:r>
              <a:rPr lang="en-GB" sz="1000" b="0" dirty="0"/>
              <a:t> </a:t>
            </a:r>
            <a:r>
              <a:rPr lang="en-GB" sz="1000" b="0" dirty="0" err="1"/>
              <a:t>siad</a:t>
            </a:r>
            <a:r>
              <a:rPr lang="en-GB" sz="1000" b="0" dirty="0"/>
              <a:t> san </a:t>
            </a:r>
            <a:r>
              <a:rPr lang="en-GB" sz="1000" b="0" dirty="0" err="1"/>
              <a:t>áireamh</a:t>
            </a:r>
            <a:r>
              <a:rPr lang="en-GB" sz="1000" b="0" dirty="0"/>
              <a:t> </a:t>
            </a:r>
            <a:r>
              <a:rPr lang="en-GB" sz="1000" b="0" dirty="0" err="1"/>
              <a:t>ina</a:t>
            </a:r>
            <a:r>
              <a:rPr lang="en-GB" sz="1000" b="0" dirty="0"/>
              <a:t> </a:t>
            </a:r>
            <a:r>
              <a:rPr lang="en-GB" sz="1000" b="0" dirty="0" err="1"/>
              <a:t>gcuid</a:t>
            </a:r>
            <a:r>
              <a:rPr lang="en-GB" sz="1000" b="0" dirty="0"/>
              <a:t> </a:t>
            </a:r>
            <a:r>
              <a:rPr lang="en-GB" sz="1000" b="0" dirty="0" err="1"/>
              <a:t>oibre</a:t>
            </a:r>
            <a:r>
              <a:rPr lang="en-GB" sz="1000" b="0" dirty="0"/>
              <a:t> </a:t>
            </a:r>
            <a:r>
              <a:rPr lang="en-GB" sz="1000" b="0" dirty="0" err="1" smtClean="0"/>
              <a:t>féin</a:t>
            </a:r>
            <a:r>
              <a:rPr lang="en-GB" sz="1000" b="0" dirty="0" smtClean="0"/>
              <a:t>.</a:t>
            </a:r>
            <a:r>
              <a:rPr lang="en-IE" sz="1000" b="0" dirty="0"/>
              <a:t> </a:t>
            </a:r>
            <a:r>
              <a:rPr lang="en-GB" sz="1000" b="0" dirty="0" err="1" smtClean="0"/>
              <a:t>Faigh</a:t>
            </a:r>
            <a:r>
              <a:rPr lang="en-GB" sz="1000" b="0" dirty="0" smtClean="0"/>
              <a:t> </a:t>
            </a:r>
            <a:r>
              <a:rPr lang="en-GB" sz="1000" b="0" dirty="0" err="1"/>
              <a:t>amach</a:t>
            </a:r>
            <a:r>
              <a:rPr lang="en-GB" sz="1000" b="0" dirty="0"/>
              <a:t> </a:t>
            </a:r>
            <a:r>
              <a:rPr lang="en-GB" sz="1000" b="0" dirty="0" err="1"/>
              <a:t>níos</a:t>
            </a:r>
            <a:r>
              <a:rPr lang="en-GB" sz="1000" b="0" dirty="0"/>
              <a:t> </a:t>
            </a:r>
            <a:r>
              <a:rPr lang="en-GB" sz="1000" b="0" dirty="0" err="1"/>
              <a:t>mó</a:t>
            </a:r>
            <a:r>
              <a:rPr lang="en-GB" sz="1000" b="0" dirty="0"/>
              <a:t> </a:t>
            </a:r>
            <a:r>
              <a:rPr lang="en-GB" sz="1000" b="0" dirty="0" err="1"/>
              <a:t>faoin</a:t>
            </a:r>
            <a:r>
              <a:rPr lang="en-GB" sz="1000" b="0" dirty="0"/>
              <a:t> </a:t>
            </a:r>
            <a:r>
              <a:rPr lang="en-GB" sz="1000" b="0" dirty="0" err="1"/>
              <a:t>bpictiúr</a:t>
            </a:r>
            <a:r>
              <a:rPr lang="en-GB" sz="1000" b="0" dirty="0"/>
              <a:t> </a:t>
            </a:r>
            <a:r>
              <a:rPr lang="en-GB" sz="1000" b="0" dirty="0" err="1"/>
              <a:t>seo</a:t>
            </a:r>
            <a:r>
              <a:rPr lang="en-GB" sz="1000" b="0" dirty="0"/>
              <a:t> </a:t>
            </a:r>
            <a:r>
              <a:rPr lang="en-GB" sz="1000" b="0" dirty="0" err="1"/>
              <a:t>agus</a:t>
            </a:r>
            <a:r>
              <a:rPr lang="en-GB" sz="1000" b="0" dirty="0"/>
              <a:t> </a:t>
            </a:r>
            <a:r>
              <a:rPr lang="en-GB" sz="1000" b="0" dirty="0" err="1"/>
              <a:t>féach</a:t>
            </a:r>
            <a:r>
              <a:rPr lang="en-GB" sz="1000" b="0" dirty="0"/>
              <a:t> </a:t>
            </a:r>
            <a:r>
              <a:rPr lang="en-GB" sz="1000" b="0" dirty="0" err="1"/>
              <a:t>ar</a:t>
            </a:r>
            <a:r>
              <a:rPr lang="en-GB" sz="1000" b="0" dirty="0"/>
              <a:t> </a:t>
            </a:r>
            <a:r>
              <a:rPr lang="en-GB" sz="1000" b="0" dirty="0" err="1"/>
              <a:t>shaothair</a:t>
            </a:r>
            <a:r>
              <a:rPr lang="en-GB" sz="1000" b="0" dirty="0"/>
              <a:t> </a:t>
            </a:r>
            <a:r>
              <a:rPr lang="en-GB" sz="1000" b="0" dirty="0" err="1"/>
              <a:t>eile</a:t>
            </a:r>
            <a:r>
              <a:rPr lang="en-GB" sz="1000" b="0" dirty="0"/>
              <a:t> leis an </a:t>
            </a:r>
            <a:r>
              <a:rPr lang="en-GB" sz="1000" b="0" dirty="0" err="1"/>
              <a:t>ealaíontóir</a:t>
            </a:r>
            <a:r>
              <a:rPr lang="en-GB" sz="1000" b="0" dirty="0"/>
              <a:t> </a:t>
            </a:r>
            <a:r>
              <a:rPr lang="en-GB" sz="1000" b="0" dirty="0" err="1"/>
              <a:t>seo</a:t>
            </a:r>
            <a:r>
              <a:rPr lang="en-GB" sz="1000" b="0" dirty="0"/>
              <a:t> </a:t>
            </a:r>
            <a:r>
              <a:rPr lang="en-GB" sz="1000" b="0" dirty="0" err="1" smtClean="0"/>
              <a:t>ag</a:t>
            </a:r>
            <a:r>
              <a:rPr lang="en-US" sz="1000" b="0" dirty="0" smtClean="0">
                <a:latin typeface="Open Sans" panose="020B0604020202020204" charset="0"/>
                <a:ea typeface="Open Sans" panose="020B0604020202020204" charset="0"/>
                <a:cs typeface="Open Sans" panose="020B0604020202020204" charset="0"/>
              </a:rPr>
              <a:t> </a:t>
            </a:r>
            <a:r>
              <a:rPr lang="en-US" sz="1000" b="0" dirty="0" smtClean="0">
                <a:solidFill>
                  <a:schemeClr val="bg1"/>
                </a:solidFill>
                <a:latin typeface="Open Sans" panose="020B0604020202020204" charset="0"/>
                <a:ea typeface="Open Sans" panose="020B0604020202020204" charset="0"/>
                <a:cs typeface="Open Sans" panose="020B0604020202020204" charset="0"/>
                <a:hlinkClick r:id="rId3" action="ppaction://hlinkfile"/>
              </a:rPr>
              <a:t>onlinecollection.nationalgallery.ie </a:t>
            </a:r>
            <a:r>
              <a:rPr lang="en-US" sz="1000" b="0" u="sng" dirty="0">
                <a:latin typeface="Open Sans" panose="020B0604020202020204" charset="0"/>
                <a:ea typeface="Open Sans" panose="020B0604020202020204" charset="0"/>
                <a:cs typeface="Open Sans" panose="020B0604020202020204" charset="0"/>
              </a:rPr>
              <a:t/>
            </a:r>
            <a:br>
              <a:rPr lang="en-US" sz="1000" b="0" u="sng" dirty="0">
                <a:latin typeface="Open Sans" panose="020B0604020202020204" charset="0"/>
                <a:ea typeface="Open Sans" panose="020B0604020202020204" charset="0"/>
                <a:cs typeface="Open Sans" panose="020B0604020202020204"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dirty="0">
                <a:latin typeface="TyStencil Pro Medium" panose="02000605080000020003" pitchFamily="50" charset="0"/>
              </a:rPr>
              <a:t/>
            </a:r>
            <a:br>
              <a:rPr lang="en-IE" dirty="0">
                <a:latin typeface="TyStencil Pro Medium" panose="02000605080000020003" pitchFamily="50" charset="0"/>
              </a:rPr>
            </a:br>
            <a:r>
              <a:rPr lang="en-IE" sz="2000" b="0" dirty="0"/>
              <a:t/>
            </a:r>
            <a:br>
              <a:rPr lang="en-IE" sz="2000" b="0" dirty="0"/>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r>
              <a:rPr lang="en-IE" sz="2000" b="0" dirty="0">
                <a:latin typeface="Open Sans" panose="020B0606030504020204" pitchFamily="34" charset="0"/>
                <a:ea typeface="Open Sans" panose="020B0606030504020204" pitchFamily="34" charset="0"/>
                <a:cs typeface="Open Sans" panose="020B0606030504020204" pitchFamily="34" charset="0"/>
              </a:rPr>
              <a:t/>
            </a:r>
            <a:br>
              <a:rPr lang="en-IE" sz="2000" b="0" dirty="0">
                <a:latin typeface="Open Sans" panose="020B0606030504020204" pitchFamily="34" charset="0"/>
                <a:ea typeface="Open Sans" panose="020B0606030504020204" pitchFamily="34" charset="0"/>
                <a:cs typeface="Open Sans" panose="020B0606030504020204" pitchFamily="34" charset="0"/>
              </a:rPr>
            </a:br>
            <a:endParaRPr dirty="0"/>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Tree>
    <p:extLst>
      <p:ext uri="{BB962C8B-B14F-4D97-AF65-F5344CB8AC3E}">
        <p14:creationId xmlns:p14="http://schemas.microsoft.com/office/powerpoint/2010/main" val="210303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5950"/>
            <a:ext cx="3996552" cy="3194102"/>
          </a:xfrm>
          <a:prstGeom prst="rect">
            <a:avLst/>
          </a:prstGeom>
        </p:spPr>
      </p:pic>
      <p:sp>
        <p:nvSpPr>
          <p:cNvPr id="8" name="Google Shape;107;p17">
            <a:extLst>
              <a:ext uri="{FF2B5EF4-FFF2-40B4-BE49-F238E27FC236}">
                <a16:creationId xmlns:a16="http://schemas.microsoft.com/office/drawing/2014/main" id="{E9754E2F-1A9B-4AA3-8233-FB7831E3234B}"/>
              </a:ext>
            </a:extLst>
          </p:cNvPr>
          <p:cNvSpPr txBox="1">
            <a:spLocks noGrp="1"/>
          </p:cNvSpPr>
          <p:nvPr>
            <p:ph type="title"/>
          </p:nvPr>
        </p:nvSpPr>
        <p:spPr>
          <a:xfrm>
            <a:off x="5036024" y="575950"/>
            <a:ext cx="3766782" cy="611406"/>
          </a:xfrm>
          <a:prstGeom prst="rect">
            <a:avLst/>
          </a:prstGeom>
        </p:spPr>
        <p:txBody>
          <a:bodyPr spcFirstLastPara="1" wrap="square" lIns="91425" tIns="91425" rIns="91425" bIns="91425" anchor="t" anchorCtr="0">
            <a:noAutofit/>
          </a:bodyPr>
          <a:lstStyle/>
          <a:p>
            <a:pPr lvl="0"/>
            <a:r>
              <a:rPr lang="en-IE" dirty="0" smtClean="0">
                <a:latin typeface="TyStencil Pro Medium" panose="02000605080000020003" pitchFamily="50" charset="0"/>
              </a:rPr>
              <a:t/>
            </a:r>
            <a:br>
              <a:rPr lang="en-IE" dirty="0" smtClean="0">
                <a:latin typeface="TyStencil Pro Medium" panose="02000605080000020003" pitchFamily="50" charset="0"/>
              </a:rPr>
            </a:br>
            <a:r>
              <a:rPr lang="en-IE" dirty="0" smtClean="0">
                <a:latin typeface="TyStencil Pro Medium" panose="02000605080000020003" pitchFamily="50" charset="0"/>
              </a:rPr>
              <a:t/>
            </a:r>
            <a:br>
              <a:rPr lang="en-IE" dirty="0" smtClean="0">
                <a:latin typeface="TyStencil Pro Medium" panose="02000605080000020003" pitchFamily="50" charset="0"/>
              </a:rPr>
            </a:br>
            <a:endParaRPr sz="1200" dirty="0"/>
          </a:p>
        </p:txBody>
      </p:sp>
      <p:sp>
        <p:nvSpPr>
          <p:cNvPr id="9" name="TextBox 8">
            <a:extLst>
              <a:ext uri="{FF2B5EF4-FFF2-40B4-BE49-F238E27FC236}">
                <a16:creationId xmlns:a16="http://schemas.microsoft.com/office/drawing/2014/main" id="{0E24A150-DC8B-4B6A-9B24-0869F2A4558B}"/>
              </a:ext>
            </a:extLst>
          </p:cNvPr>
          <p:cNvSpPr txBox="1"/>
          <p:nvPr/>
        </p:nvSpPr>
        <p:spPr>
          <a:xfrm>
            <a:off x="4162548" y="1197436"/>
            <a:ext cx="4574960" cy="3477875"/>
          </a:xfrm>
          <a:prstGeom prst="rect">
            <a:avLst/>
          </a:prstGeom>
          <a:noFill/>
        </p:spPr>
        <p:txBody>
          <a:bodyPr wrap="square" rtlCol="0">
            <a:spAutoFit/>
          </a:bodyPr>
          <a:lstStyle/>
          <a:p>
            <a:pPr marL="171450" indent="-171450">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An </a:t>
            </a:r>
            <a:r>
              <a:rPr lang="en-GB" sz="1000" dirty="0" err="1">
                <a:latin typeface="Open Sans" panose="020B0606030504020204" pitchFamily="34" charset="0"/>
                <a:ea typeface="Open Sans" panose="020B0606030504020204" pitchFamily="34" charset="0"/>
                <a:cs typeface="Open Sans" panose="020B0606030504020204" pitchFamily="34" charset="0"/>
              </a:rPr>
              <a:t>gceapann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tú</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gur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áit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fhíor</a:t>
            </a:r>
            <a:r>
              <a:rPr lang="ga-IE" sz="1000" dirty="0">
                <a:latin typeface="Open Sans" panose="020B0606030504020204" pitchFamily="34" charset="0"/>
                <a:ea typeface="Open Sans" panose="020B0606030504020204" pitchFamily="34" charset="0"/>
                <a:cs typeface="Open Sans" panose="020B0606030504020204" pitchFamily="34" charset="0"/>
              </a:rPr>
              <a:t>/cheart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nó</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samh</a:t>
            </a:r>
            <a:r>
              <a:rPr lang="ga-IE" sz="1000" dirty="0">
                <a:latin typeface="Open Sans" panose="020B0606030504020204" pitchFamily="34" charset="0"/>
                <a:ea typeface="Open Sans" panose="020B0606030504020204" pitchFamily="34" charset="0"/>
                <a:cs typeface="Open Sans" panose="020B0606030504020204" pitchFamily="34" charset="0"/>
              </a:rPr>
              <a:t>ailteach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é</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raibh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tú</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riamh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áit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áilleachta</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cosúil</a:t>
            </a:r>
            <a:r>
              <a:rPr lang="en-GB" sz="1000" dirty="0">
                <a:latin typeface="Open Sans" panose="020B0606030504020204" pitchFamily="34" charset="0"/>
                <a:ea typeface="Open Sans" panose="020B0606030504020204" pitchFamily="34" charset="0"/>
                <a:cs typeface="Open Sans" panose="020B0606030504020204" pitchFamily="34" charset="0"/>
              </a:rPr>
              <a:t> leis an </a:t>
            </a:r>
            <a:r>
              <a:rPr lang="en-GB" sz="1000" dirty="0" err="1">
                <a:latin typeface="Open Sans" panose="020B0606030504020204" pitchFamily="34" charset="0"/>
                <a:ea typeface="Open Sans" panose="020B0606030504020204" pitchFamily="34" charset="0"/>
                <a:cs typeface="Open Sans" panose="020B0606030504020204" pitchFamily="34" charset="0"/>
              </a:rPr>
              <a:t>gceann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smtClean="0">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000" dirty="0" smtClean="0">
                <a:latin typeface="Open Sans" panose="020B0606030504020204" pitchFamily="34" charset="0"/>
                <a:ea typeface="Open Sans" panose="020B0606030504020204" pitchFamily="34" charset="0"/>
                <a:cs typeface="Open Sans" panose="020B0606030504020204" pitchFamily="34" charset="0"/>
              </a:rPr>
              <a:t>C</a:t>
            </a:r>
            <a:r>
              <a:rPr lang="ga-IE" sz="1000" dirty="0" smtClean="0">
                <a:latin typeface="Open Sans" panose="020B0606030504020204" pitchFamily="34" charset="0"/>
                <a:ea typeface="Open Sans" panose="020B0606030504020204" pitchFamily="34" charset="0"/>
                <a:cs typeface="Open Sans" panose="020B0606030504020204" pitchFamily="34" charset="0"/>
              </a:rPr>
              <a:t>éar</a:t>
            </a:r>
            <a:r>
              <a:rPr lang="en-GB" sz="1000" dirty="0" smtClean="0">
                <a:latin typeface="Open Sans" panose="020B0606030504020204" pitchFamily="34" charset="0"/>
                <a:ea typeface="Open Sans" panose="020B0606030504020204" pitchFamily="34" charset="0"/>
                <a:cs typeface="Open Sans" panose="020B0606030504020204" pitchFamily="34" charset="0"/>
              </a:rPr>
              <a:t>d </a:t>
            </a:r>
            <a:r>
              <a:rPr lang="en-GB" sz="1000" dirty="0">
                <a:latin typeface="Open Sans" panose="020B0606030504020204" pitchFamily="34" charset="0"/>
                <a:ea typeface="Open Sans" panose="020B0606030504020204" pitchFamily="34" charset="0"/>
                <a:cs typeface="Open Sans" panose="020B0606030504020204" pitchFamily="34" charset="0"/>
              </a:rPr>
              <a:t>a cheap an t-</a:t>
            </a:r>
            <a:r>
              <a:rPr lang="en-GB" sz="1000" dirty="0" err="1">
                <a:latin typeface="Open Sans" panose="020B0606030504020204" pitchFamily="34" charset="0"/>
                <a:ea typeface="Open Sans" panose="020B0606030504020204" pitchFamily="34" charset="0"/>
                <a:cs typeface="Open Sans" panose="020B0606030504020204" pitchFamily="34" charset="0"/>
              </a:rPr>
              <a:t>ealaíontóir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dar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leat</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bhí</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sa</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ghné</a:t>
            </a:r>
            <a:r>
              <a:rPr lang="en-GB" sz="1000" dirty="0">
                <a:latin typeface="Open Sans" panose="020B0606030504020204" pitchFamily="34" charset="0"/>
                <a:ea typeface="Open Sans" panose="020B0606030504020204" pitchFamily="34" charset="0"/>
                <a:cs typeface="Open Sans" panose="020B0606030504020204" pitchFamily="34" charset="0"/>
              </a:rPr>
              <a:t> is </a:t>
            </a:r>
            <a:r>
              <a:rPr lang="en-GB" sz="1000" dirty="0" err="1">
                <a:latin typeface="Open Sans" panose="020B0606030504020204" pitchFamily="34" charset="0"/>
                <a:ea typeface="Open Sans" panose="020B0606030504020204" pitchFamily="34" charset="0"/>
                <a:cs typeface="Open Sans" panose="020B0606030504020204" pitchFamily="34" charset="0"/>
              </a:rPr>
              <a:t>tábhachtaí</a:t>
            </a:r>
            <a:r>
              <a:rPr lang="en-GB" sz="1000" dirty="0">
                <a:latin typeface="Open Sans" panose="020B0606030504020204" pitchFamily="34" charset="0"/>
                <a:ea typeface="Open Sans" panose="020B0606030504020204" pitchFamily="34" charset="0"/>
                <a:cs typeface="Open Sans" panose="020B0606030504020204" pitchFamily="34" charset="0"/>
              </a:rPr>
              <a:t> den </a:t>
            </a:r>
            <a:r>
              <a:rPr lang="en-GB" sz="1000" dirty="0" err="1">
                <a:latin typeface="Open Sans" panose="020B0606030504020204" pitchFamily="34" charset="0"/>
                <a:ea typeface="Open Sans" panose="020B0606030504020204" pitchFamily="34" charset="0"/>
                <a:cs typeface="Open Sans" panose="020B0606030504020204" pitchFamily="34" charset="0"/>
              </a:rPr>
              <a:t>phictiúr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Tírdhreach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daoine</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fáth</a:t>
            </a:r>
            <a:r>
              <a:rPr lang="en-GB"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t-am den </a:t>
            </a:r>
            <a:r>
              <a:rPr lang="en-GB" sz="1000" dirty="0" err="1">
                <a:latin typeface="Open Sans" panose="020B0606030504020204" pitchFamily="34" charset="0"/>
                <a:ea typeface="Open Sans" panose="020B0606030504020204" pitchFamily="34" charset="0"/>
                <a:cs typeface="Open Sans" panose="020B0606030504020204" pitchFamily="34" charset="0"/>
              </a:rPr>
              <a:t>lá</a:t>
            </a:r>
            <a:r>
              <a:rPr lang="ga-IE" sz="1000" dirty="0">
                <a:latin typeface="Open Sans" panose="020B0606030504020204" pitchFamily="34" charset="0"/>
                <a:ea typeface="Open Sans" panose="020B0606030504020204" pitchFamily="34" charset="0"/>
                <a:cs typeface="Open Sans" panose="020B0606030504020204" pitchFamily="34" charset="0"/>
              </a:rPr>
              <a:t> é</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dar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leat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chaoi</a:t>
            </a:r>
            <a:r>
              <a:rPr lang="en-GB" sz="1000" dirty="0">
                <a:latin typeface="Open Sans" panose="020B0606030504020204" pitchFamily="34" charset="0"/>
                <a:ea typeface="Open Sans" panose="020B0606030504020204" pitchFamily="34" charset="0"/>
                <a:cs typeface="Open Sans" panose="020B0606030504020204" pitchFamily="34" charset="0"/>
              </a:rPr>
              <a:t> a</a:t>
            </a:r>
            <a:r>
              <a:rPr lang="ga-IE" sz="1000" dirty="0">
                <a:latin typeface="Open Sans" panose="020B0606030504020204" pitchFamily="34" charset="0"/>
                <a:ea typeface="Open Sans" panose="020B0606030504020204" pitchFamily="34" charset="0"/>
                <a:cs typeface="Open Sans" panose="020B0606030504020204" pitchFamily="34" charset="0"/>
              </a:rPr>
              <a:t> bhfuil a fhios agat </a:t>
            </a:r>
            <a:r>
              <a:rPr lang="en-GB" sz="1000" dirty="0" smtClean="0">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000" dirty="0" smtClean="0">
                <a:latin typeface="Open Sans" panose="020B0606030504020204" pitchFamily="34" charset="0"/>
                <a:ea typeface="Open Sans" panose="020B0606030504020204" pitchFamily="34" charset="0"/>
                <a:cs typeface="Open Sans" panose="020B0606030504020204" pitchFamily="34" charset="0"/>
              </a:rPr>
              <a:t>An </a:t>
            </a:r>
            <a:r>
              <a:rPr lang="en-GB" sz="1000" dirty="0" err="1">
                <a:latin typeface="Open Sans" panose="020B0606030504020204" pitchFamily="34" charset="0"/>
                <a:ea typeface="Open Sans" panose="020B0606030504020204" pitchFamily="34" charset="0"/>
                <a:cs typeface="Open Sans" panose="020B0606030504020204" pitchFamily="34" charset="0"/>
              </a:rPr>
              <a:t>cuimhin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leat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na</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heilimintí</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ealaíne</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smtClean="0">
                <a:latin typeface="Open Sans" panose="020B0606030504020204" pitchFamily="34" charset="0"/>
                <a:ea typeface="Open Sans" panose="020B0606030504020204" pitchFamily="34" charset="0"/>
                <a:cs typeface="Open Sans" panose="020B0606030504020204" pitchFamily="34" charset="0"/>
              </a:rPr>
              <a:t>Tá</a:t>
            </a:r>
            <a:r>
              <a:rPr lang="en-GB" sz="1000" dirty="0" smtClean="0">
                <a:latin typeface="Open Sans" panose="020B0606030504020204" pitchFamily="34" charset="0"/>
                <a:ea typeface="Open Sans" panose="020B0606030504020204" pitchFamily="34" charset="0"/>
                <a:cs typeface="Open Sans" panose="020B0606030504020204" pitchFamily="34" charset="0"/>
              </a:rPr>
              <a:t> </a:t>
            </a:r>
            <a:r>
              <a:rPr lang="en-GB" sz="1000" dirty="0">
                <a:latin typeface="Open Sans" panose="020B0606030504020204" pitchFamily="34" charset="0"/>
                <a:ea typeface="Open Sans" panose="020B0606030504020204" pitchFamily="34" charset="0"/>
                <a:cs typeface="Open Sans" panose="020B0606030504020204" pitchFamily="34" charset="0"/>
              </a:rPr>
              <a:t>an </a:t>
            </a:r>
            <a:r>
              <a:rPr lang="en-GB" sz="1000" dirty="0" err="1">
                <a:latin typeface="Open Sans" panose="020B0606030504020204" pitchFamily="34" charset="0"/>
                <a:ea typeface="Open Sans" panose="020B0606030504020204" pitchFamily="34" charset="0"/>
                <a:cs typeface="Open Sans" panose="020B0606030504020204" pitchFamily="34" charset="0"/>
              </a:rPr>
              <a:t>ceart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a:t>
            </a:r>
            <a:r>
              <a:rPr lang="en-GB" sz="1000" dirty="0">
                <a:latin typeface="Open Sans" panose="020B0606030504020204" pitchFamily="34" charset="0"/>
                <a:ea typeface="Open Sans" panose="020B0606030504020204" pitchFamily="34" charset="0"/>
                <a:cs typeface="Open Sans" panose="020B0606030504020204" pitchFamily="34" charset="0"/>
              </a:rPr>
              <a:t>, is </a:t>
            </a:r>
            <a:r>
              <a:rPr lang="en-GB" sz="1000" dirty="0" err="1">
                <a:latin typeface="Open Sans" panose="020B0606030504020204" pitchFamily="34" charset="0"/>
                <a:ea typeface="Open Sans" panose="020B0606030504020204" pitchFamily="34" charset="0"/>
                <a:cs typeface="Open Sans" panose="020B0606030504020204" pitchFamily="34" charset="0"/>
              </a:rPr>
              <a:t>iad</a:t>
            </a:r>
            <a:r>
              <a:rPr lang="en-GB" sz="1000" dirty="0">
                <a:latin typeface="Open Sans" panose="020B0606030504020204" pitchFamily="34" charset="0"/>
                <a:ea typeface="Open Sans" panose="020B0606030504020204" pitchFamily="34" charset="0"/>
                <a:cs typeface="Open Sans" panose="020B0606030504020204" pitchFamily="34" charset="0"/>
              </a:rPr>
              <a:t> : </a:t>
            </a:r>
            <a:r>
              <a:rPr lang="en-GB" sz="1000" i="1" dirty="0" err="1">
                <a:latin typeface="Open Sans" panose="020B0606030504020204" pitchFamily="34" charset="0"/>
                <a:ea typeface="Open Sans" panose="020B0606030504020204" pitchFamily="34" charset="0"/>
                <a:cs typeface="Open Sans" panose="020B0606030504020204" pitchFamily="34" charset="0"/>
              </a:rPr>
              <a:t>líne</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cruth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foirm</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dath</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agus</a:t>
            </a:r>
            <a:r>
              <a:rPr lang="en-GB" sz="1000" i="1" dirty="0">
                <a:latin typeface="Open Sans" panose="020B0606030504020204" pitchFamily="34" charset="0"/>
                <a:ea typeface="Open Sans" panose="020B0606030504020204" pitchFamily="34" charset="0"/>
                <a:cs typeface="Open Sans" panose="020B0606030504020204" pitchFamily="34" charset="0"/>
              </a:rPr>
              <a:t> ton, </a:t>
            </a:r>
            <a:r>
              <a:rPr lang="en-GB" sz="1000" i="1" dirty="0" err="1">
                <a:latin typeface="Open Sans" panose="020B0606030504020204" pitchFamily="34" charset="0"/>
                <a:ea typeface="Open Sans" panose="020B0606030504020204" pitchFamily="34" charset="0"/>
                <a:cs typeface="Open Sans" panose="020B0606030504020204" pitchFamily="34" charset="0"/>
              </a:rPr>
              <a:t>uigeacht</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patrún</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agus</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rithim</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agus</a:t>
            </a:r>
            <a:r>
              <a:rPr lang="en-GB" sz="1000" i="1" dirty="0">
                <a:latin typeface="Open Sans" panose="020B0606030504020204" pitchFamily="34" charset="0"/>
                <a:ea typeface="Open Sans" panose="020B0606030504020204" pitchFamily="34" charset="0"/>
                <a:cs typeface="Open Sans" panose="020B0606030504020204" pitchFamily="34" charset="0"/>
              </a:rPr>
              <a:t> </a:t>
            </a:r>
            <a:r>
              <a:rPr lang="en-GB" sz="1000" i="1" dirty="0" err="1">
                <a:latin typeface="Open Sans" panose="020B0606030504020204" pitchFamily="34" charset="0"/>
                <a:ea typeface="Open Sans" panose="020B0606030504020204" pitchFamily="34" charset="0"/>
                <a:cs typeface="Open Sans" panose="020B0606030504020204" pitchFamily="34" charset="0"/>
              </a:rPr>
              <a:t>spás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Táimid</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chun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díriú</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inniu</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na</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h</a:t>
            </a:r>
            <a:r>
              <a:rPr lang="en-GB" sz="1000" dirty="0" err="1">
                <a:latin typeface="Open Sans" panose="020B0606030504020204" pitchFamily="34" charset="0"/>
                <a:ea typeface="Open Sans" panose="020B0606030504020204" pitchFamily="34" charset="0"/>
                <a:cs typeface="Open Sans" panose="020B0606030504020204" pitchFamily="34" charset="0"/>
              </a:rPr>
              <a:t>eilimintí</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líne</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agus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spás</a:t>
            </a:r>
            <a:r>
              <a:rPr lang="en-GB" sz="1000" dirty="0">
                <a:latin typeface="Open Sans" panose="020B0606030504020204" pitchFamily="34" charset="0"/>
                <a:ea typeface="Open Sans" panose="020B0606030504020204" pitchFamily="34" charset="0"/>
                <a:cs typeface="Open Sans" panose="020B0606030504020204" pitchFamily="34" charset="0"/>
              </a:rPr>
              <a:t>. Li</a:t>
            </a:r>
            <a:r>
              <a:rPr lang="ga-IE" sz="1000" dirty="0">
                <a:latin typeface="Open Sans" panose="020B0606030504020204" pitchFamily="34" charset="0"/>
                <a:ea typeface="Open Sans" panose="020B0606030504020204" pitchFamily="34" charset="0"/>
                <a:cs typeface="Open Sans" panose="020B0606030504020204" pitchFamily="34" charset="0"/>
              </a:rPr>
              <a:t>gfidh muid orainn </a:t>
            </a:r>
            <a:r>
              <a:rPr lang="en-GB" sz="1000" dirty="0" err="1">
                <a:latin typeface="Open Sans" panose="020B0606030504020204" pitchFamily="34" charset="0"/>
                <a:ea typeface="Open Sans" panose="020B0606030504020204" pitchFamily="34" charset="0"/>
                <a:cs typeface="Open Sans" panose="020B0606030504020204" pitchFamily="34" charset="0"/>
              </a:rPr>
              <a:t>gur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bleachtairí</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ealaíne</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muid</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Breathnaigh</a:t>
            </a:r>
            <a:r>
              <a:rPr lang="en-GB" sz="1000" dirty="0">
                <a:latin typeface="Open Sans" panose="020B0606030504020204" pitchFamily="34" charset="0"/>
                <a:ea typeface="Open Sans" panose="020B0606030504020204" pitchFamily="34" charset="0"/>
                <a:cs typeface="Open Sans" panose="020B0606030504020204" pitchFamily="34" charset="0"/>
              </a:rPr>
              <a:t> go g</a:t>
            </a:r>
            <a:r>
              <a:rPr lang="ga-IE" sz="1000" dirty="0">
                <a:latin typeface="Open Sans" panose="020B0606030504020204" pitchFamily="34" charset="0"/>
                <a:ea typeface="Open Sans" panose="020B0606030504020204" pitchFamily="34" charset="0"/>
                <a:cs typeface="Open Sans" panose="020B0606030504020204" pitchFamily="34" charset="0"/>
              </a:rPr>
              <a:t>é</a:t>
            </a:r>
            <a:r>
              <a:rPr lang="en-GB" sz="1000" dirty="0" err="1">
                <a:latin typeface="Open Sans" panose="020B0606030504020204" pitchFamily="34" charset="0"/>
                <a:ea typeface="Open Sans" panose="020B0606030504020204" pitchFamily="34" charset="0"/>
                <a:cs typeface="Open Sans" panose="020B0606030504020204" pitchFamily="34" charset="0"/>
              </a:rPr>
              <a:t>ar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ar</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bpéintéireacht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agus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féach</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féidir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leat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samplaí</a:t>
            </a:r>
            <a:r>
              <a:rPr lang="en-GB" sz="1000" dirty="0">
                <a:latin typeface="Open Sans" panose="020B0606030504020204" pitchFamily="34" charset="0"/>
                <a:ea typeface="Open Sans" panose="020B0606030504020204" pitchFamily="34" charset="0"/>
                <a:cs typeface="Open Sans" panose="020B0606030504020204" pitchFamily="34" charset="0"/>
              </a:rPr>
              <a:t> den </a:t>
            </a:r>
            <a:r>
              <a:rPr lang="en-GB" sz="1000" dirty="0" err="1">
                <a:latin typeface="Open Sans" panose="020B0606030504020204" pitchFamily="34" charset="0"/>
                <a:ea typeface="Open Sans" panose="020B0606030504020204" pitchFamily="34" charset="0"/>
                <a:cs typeface="Open Sans" panose="020B0606030504020204" pitchFamily="34" charset="0"/>
              </a:rPr>
              <a:t>dá</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rud</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fháil</a:t>
            </a:r>
            <a:r>
              <a:rPr lang="en-GB"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000" dirty="0" err="1">
                <a:latin typeface="Open Sans" panose="020B0606030504020204" pitchFamily="34" charset="0"/>
                <a:ea typeface="Open Sans" panose="020B0606030504020204" pitchFamily="34" charset="0"/>
                <a:cs typeface="Open Sans" panose="020B0606030504020204" pitchFamily="34" charset="0"/>
              </a:rPr>
              <a:t>Líne</a:t>
            </a:r>
            <a:r>
              <a:rPr lang="en-GB" sz="1000" dirty="0">
                <a:latin typeface="Open Sans" panose="020B0606030504020204" pitchFamily="34" charset="0"/>
                <a:ea typeface="Open Sans" panose="020B0606030504020204" pitchFamily="34" charset="0"/>
                <a:cs typeface="Open Sans" panose="020B0606030504020204" pitchFamily="34" charset="0"/>
              </a:rPr>
              <a:t> - </a:t>
            </a:r>
            <a:r>
              <a:rPr lang="en-GB" sz="1000" dirty="0" err="1">
                <a:latin typeface="Open Sans" panose="020B0606030504020204" pitchFamily="34" charset="0"/>
                <a:ea typeface="Open Sans" panose="020B0606030504020204" pitchFamily="34" charset="0"/>
                <a:cs typeface="Open Sans" panose="020B0606030504020204" pitchFamily="34" charset="0"/>
              </a:rPr>
              <a:t>crainn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craobhacha</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líne</a:t>
            </a:r>
            <a:r>
              <a:rPr lang="en-GB" sz="1000" dirty="0">
                <a:latin typeface="Open Sans" panose="020B0606030504020204" pitchFamily="34" charset="0"/>
                <a:ea typeface="Open Sans" panose="020B0606030504020204" pitchFamily="34" charset="0"/>
                <a:cs typeface="Open Sans" panose="020B0606030504020204" pitchFamily="34" charset="0"/>
              </a:rPr>
              <a:t> c</a:t>
            </a:r>
            <a:r>
              <a:rPr lang="ga-IE" sz="1000" dirty="0">
                <a:latin typeface="Open Sans" panose="020B0606030504020204" pitchFamily="34" charset="0"/>
                <a:ea typeface="Open Sans" panose="020B0606030504020204" pitchFamily="34" charset="0"/>
                <a:cs typeface="Open Sans" panose="020B0606030504020204" pitchFamily="34" charset="0"/>
              </a:rPr>
              <a:t>h</a:t>
            </a:r>
            <a:r>
              <a:rPr lang="en-GB" sz="1000" dirty="0" err="1">
                <a:latin typeface="Open Sans" panose="020B0606030504020204" pitchFamily="34" charset="0"/>
                <a:ea typeface="Open Sans" panose="020B0606030504020204" pitchFamily="34" charset="0"/>
                <a:cs typeface="Open Sans" panose="020B0606030504020204" pitchFamily="34" charset="0"/>
              </a:rPr>
              <a:t>othrománach</a:t>
            </a:r>
            <a:r>
              <a:rPr lang="ga-IE" sz="1000" dirty="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eas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Déan</a:t>
            </a:r>
            <a:r>
              <a:rPr lang="en-GB" sz="1000" dirty="0">
                <a:latin typeface="Open Sans" panose="020B0606030504020204" pitchFamily="34" charset="0"/>
                <a:ea typeface="Open Sans" panose="020B0606030504020204" pitchFamily="34" charset="0"/>
                <a:cs typeface="Open Sans" panose="020B0606030504020204" pitchFamily="34" charset="0"/>
              </a:rPr>
              <a:t> cur </a:t>
            </a:r>
            <a:r>
              <a:rPr lang="en-GB" sz="1000" dirty="0" err="1">
                <a:latin typeface="Open Sans" panose="020B0606030504020204" pitchFamily="34" charset="0"/>
                <a:ea typeface="Open Sans" panose="020B0606030504020204" pitchFamily="34" charset="0"/>
                <a:cs typeface="Open Sans" panose="020B0606030504020204" pitchFamily="34" charset="0"/>
              </a:rPr>
              <a:t>síos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ar</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líne</a:t>
            </a:r>
            <a:r>
              <a:rPr lang="en-GB" sz="1000" dirty="0">
                <a:latin typeface="Open Sans" panose="020B0606030504020204" pitchFamily="34" charset="0"/>
                <a:ea typeface="Open Sans" panose="020B0606030504020204" pitchFamily="34" charset="0"/>
                <a:cs typeface="Open Sans" panose="020B0606030504020204" pitchFamily="34" charset="0"/>
              </a:rPr>
              <a:t>  c</a:t>
            </a:r>
            <a:r>
              <a:rPr lang="ga-IE" sz="1000" dirty="0">
                <a:latin typeface="Open Sans" panose="020B0606030504020204" pitchFamily="34" charset="0"/>
                <a:ea typeface="Open Sans" panose="020B0606030504020204" pitchFamily="34" charset="0"/>
                <a:cs typeface="Open Sans" panose="020B0606030504020204" pitchFamily="34" charset="0"/>
              </a:rPr>
              <a:t>h</a:t>
            </a:r>
            <a:r>
              <a:rPr lang="en-GB" sz="1000" dirty="0" err="1">
                <a:latin typeface="Open Sans" panose="020B0606030504020204" pitchFamily="34" charset="0"/>
                <a:ea typeface="Open Sans" panose="020B0606030504020204" pitchFamily="34" charset="0"/>
                <a:cs typeface="Open Sans" panose="020B0606030504020204" pitchFamily="34" charset="0"/>
              </a:rPr>
              <a:t>othrománach</a:t>
            </a:r>
            <a:r>
              <a:rPr lang="en-GB" sz="1000" dirty="0">
                <a:latin typeface="Open Sans" panose="020B0606030504020204" pitchFamily="34" charset="0"/>
                <a:ea typeface="Open Sans" panose="020B0606030504020204" pitchFamily="34" charset="0"/>
                <a:cs typeface="Open Sans" panose="020B0606030504020204" pitchFamily="34" charset="0"/>
              </a:rPr>
              <a:t> / </a:t>
            </a:r>
            <a:r>
              <a:rPr lang="en-GB" sz="1000" dirty="0" err="1">
                <a:latin typeface="Open Sans" panose="020B0606030504020204" pitchFamily="34" charset="0"/>
                <a:ea typeface="Open Sans" panose="020B0606030504020204" pitchFamily="34" charset="0"/>
                <a:cs typeface="Open Sans" panose="020B0606030504020204" pitchFamily="34" charset="0"/>
              </a:rPr>
              <a:t>ingearach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trasnánach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cuartha</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srl</a:t>
            </a:r>
            <a:r>
              <a:rPr lang="en-GB"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000" dirty="0" err="1">
                <a:latin typeface="Open Sans" panose="020B0606030504020204" pitchFamily="34" charset="0"/>
                <a:ea typeface="Open Sans" panose="020B0606030504020204" pitchFamily="34" charset="0"/>
                <a:cs typeface="Open Sans" panose="020B0606030504020204" pitchFamily="34" charset="0"/>
              </a:rPr>
              <a:t>Spás</a:t>
            </a:r>
            <a:r>
              <a:rPr lang="en-GB" sz="1000" dirty="0">
                <a:latin typeface="Open Sans" panose="020B0606030504020204" pitchFamily="34" charset="0"/>
                <a:ea typeface="Open Sans" panose="020B0606030504020204" pitchFamily="34" charset="0"/>
                <a:cs typeface="Open Sans" panose="020B0606030504020204" pitchFamily="34" charset="0"/>
              </a:rPr>
              <a:t> – </a:t>
            </a: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chaoi</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bhfuil</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spás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bainte</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amach</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ealaíontóir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 Ú</a:t>
            </a:r>
            <a:r>
              <a:rPr lang="en-GB" sz="1000" dirty="0" err="1">
                <a:latin typeface="Open Sans" panose="020B0606030504020204" pitchFamily="34" charset="0"/>
                <a:ea typeface="Open Sans" panose="020B0606030504020204" pitchFamily="34" charset="0"/>
                <a:cs typeface="Open Sans" panose="020B0606030504020204" pitchFamily="34" charset="0"/>
              </a:rPr>
              <a:t>sáid</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peirspictíochta</a:t>
            </a:r>
            <a:r>
              <a:rPr lang="en-GB" sz="1000" dirty="0">
                <a:latin typeface="Open Sans" panose="020B0606030504020204" pitchFamily="34" charset="0"/>
                <a:ea typeface="Open Sans" panose="020B0606030504020204" pitchFamily="34" charset="0"/>
                <a:cs typeface="Open Sans" panose="020B0606030504020204" pitchFamily="34" charset="0"/>
              </a:rPr>
              <a:t> - </a:t>
            </a:r>
            <a:r>
              <a:rPr lang="en-GB" sz="1000" dirty="0" err="1">
                <a:latin typeface="Open Sans" panose="020B0606030504020204" pitchFamily="34" charset="0"/>
                <a:ea typeface="Open Sans" panose="020B0606030504020204" pitchFamily="34" charset="0"/>
                <a:cs typeface="Open Sans" panose="020B0606030504020204" pitchFamily="34" charset="0"/>
              </a:rPr>
              <a:t>rudaí</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laghdú</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do réir mar a imíonn siad uait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Peirspictíocht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atmaisféarach</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úsáid</a:t>
            </a:r>
            <a:r>
              <a:rPr lang="en-GB" sz="1000" dirty="0">
                <a:latin typeface="Open Sans" panose="020B0606030504020204" pitchFamily="34" charset="0"/>
                <a:ea typeface="Open Sans" panose="020B0606030504020204" pitchFamily="34" charset="0"/>
                <a:cs typeface="Open Sans" panose="020B0606030504020204" pitchFamily="34" charset="0"/>
              </a:rPr>
              <a:t> – </a:t>
            </a:r>
            <a:r>
              <a:rPr lang="ga-IE" sz="1000" dirty="0">
                <a:latin typeface="Open Sans" panose="020B0606030504020204" pitchFamily="34" charset="0"/>
                <a:ea typeface="Open Sans" panose="020B0606030504020204" pitchFamily="34" charset="0"/>
                <a:cs typeface="Open Sans" panose="020B0606030504020204" pitchFamily="34" charset="0"/>
              </a:rPr>
              <a:t>dathanna ag éirí </a:t>
            </a:r>
            <a:r>
              <a:rPr lang="en-GB" sz="1000" dirty="0" err="1">
                <a:latin typeface="Open Sans" panose="020B0606030504020204" pitchFamily="34" charset="0"/>
                <a:ea typeface="Open Sans" panose="020B0606030504020204" pitchFamily="34" charset="0"/>
                <a:cs typeface="Open Sans" panose="020B0606030504020204" pitchFamily="34" charset="0"/>
              </a:rPr>
              <a:t>níos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éadroime</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agus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iad</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dul</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i bhfad uait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R</a:t>
            </a:r>
            <a:r>
              <a:rPr lang="en-GB" sz="1000" dirty="0" err="1">
                <a:latin typeface="Open Sans" panose="020B0606030504020204" pitchFamily="34" charset="0"/>
                <a:ea typeface="Open Sans" panose="020B0606030504020204" pitchFamily="34" charset="0"/>
                <a:cs typeface="Open Sans" panose="020B0606030504020204" pitchFamily="34" charset="0"/>
              </a:rPr>
              <a:t>udaí</a:t>
            </a:r>
            <a:r>
              <a:rPr lang="ga-IE" sz="1000" dirty="0">
                <a:latin typeface="Open Sans" panose="020B0606030504020204" pitchFamily="34" charset="0"/>
                <a:ea typeface="Open Sans" panose="020B0606030504020204" pitchFamily="34" charset="0"/>
                <a:cs typeface="Open Sans" panose="020B0606030504020204" pitchFamily="34" charset="0"/>
              </a:rPr>
              <a:t> ag luí thar a chéile.</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chaoi</a:t>
            </a:r>
            <a:r>
              <a:rPr lang="en-GB" sz="1000" dirty="0">
                <a:latin typeface="Open Sans" panose="020B0606030504020204" pitchFamily="34" charset="0"/>
                <a:ea typeface="Open Sans" panose="020B0606030504020204" pitchFamily="34" charset="0"/>
                <a:cs typeface="Open Sans" panose="020B0606030504020204" pitchFamily="34" charset="0"/>
              </a:rPr>
              <a:t> a</a:t>
            </a:r>
            <a:r>
              <a:rPr lang="ga-IE" sz="1000" dirty="0">
                <a:latin typeface="Open Sans" panose="020B0606030504020204" pitchFamily="34" charset="0"/>
                <a:ea typeface="Open Sans" panose="020B0606030504020204" pitchFamily="34" charset="0"/>
                <a:cs typeface="Open Sans" panose="020B0606030504020204" pitchFamily="34" charset="0"/>
              </a:rPr>
              <a:t>r</a:t>
            </a:r>
            <a:r>
              <a:rPr lang="en-GB" sz="1000" dirty="0">
                <a:latin typeface="Open Sans" panose="020B0606030504020204" pitchFamily="34" charset="0"/>
                <a:ea typeface="Open Sans" panose="020B0606030504020204" pitchFamily="34" charset="0"/>
                <a:cs typeface="Open Sans" panose="020B0606030504020204" pitchFamily="34" charset="0"/>
              </a:rPr>
              <a:t> m</a:t>
            </a:r>
            <a:r>
              <a:rPr lang="ga-IE" sz="1000" dirty="0">
                <a:latin typeface="Open Sans" panose="020B0606030504020204" pitchFamily="34" charset="0"/>
                <a:ea typeface="Open Sans" panose="020B0606030504020204" pitchFamily="34" charset="0"/>
                <a:cs typeface="Open Sans" panose="020B0606030504020204" pitchFamily="34" charset="0"/>
              </a:rPr>
              <a:t>h</a:t>
            </a:r>
            <a:r>
              <a:rPr lang="en-GB" sz="1000" dirty="0" err="1">
                <a:latin typeface="Open Sans" panose="020B0606030504020204" pitchFamily="34" charset="0"/>
                <a:ea typeface="Open Sans" panose="020B0606030504020204" pitchFamily="34" charset="0"/>
                <a:cs typeface="Open Sans" panose="020B0606030504020204" pitchFamily="34" charset="0"/>
              </a:rPr>
              <a:t>othaigh</a:t>
            </a:r>
            <a:r>
              <a:rPr lang="en-GB" sz="1000" dirty="0">
                <a:latin typeface="Open Sans" panose="020B0606030504020204" pitchFamily="34" charset="0"/>
                <a:ea typeface="Open Sans" panose="020B0606030504020204" pitchFamily="34" charset="0"/>
                <a:cs typeface="Open Sans" panose="020B0606030504020204" pitchFamily="34" charset="0"/>
              </a:rPr>
              <a:t> an t-</a:t>
            </a:r>
            <a:r>
              <a:rPr lang="en-GB" sz="1000" dirty="0" err="1">
                <a:latin typeface="Open Sans" panose="020B0606030504020204" pitchFamily="34" charset="0"/>
                <a:ea typeface="Open Sans" panose="020B0606030504020204" pitchFamily="34" charset="0"/>
                <a:cs typeface="Open Sans" panose="020B0606030504020204" pitchFamily="34" charset="0"/>
              </a:rPr>
              <a:t>ealaíontóir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nuair</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bhí</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sé</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péinteáil</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radharc</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dar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leat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chaoi</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ga-IE" sz="1000" dirty="0">
                <a:latin typeface="Open Sans" panose="020B0606030504020204" pitchFamily="34" charset="0"/>
                <a:ea typeface="Open Sans" panose="020B0606030504020204" pitchFamily="34" charset="0"/>
                <a:cs typeface="Open Sans" panose="020B0606030504020204" pitchFamily="34" charset="0"/>
              </a:rPr>
              <a:t>n-airíonn </a:t>
            </a:r>
            <a:r>
              <a:rPr lang="en-GB" sz="1000" dirty="0" err="1">
                <a:latin typeface="Open Sans" panose="020B0606030504020204" pitchFamily="34" charset="0"/>
                <a:ea typeface="Open Sans" panose="020B0606030504020204" pitchFamily="34" charset="0"/>
                <a:cs typeface="Open Sans" panose="020B0606030504020204" pitchFamily="34" charset="0"/>
              </a:rPr>
              <a:t>tú</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féin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féachaint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ar</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bpictiúr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000" dirty="0" err="1">
                <a:latin typeface="Open Sans" panose="020B0606030504020204" pitchFamily="34" charset="0"/>
                <a:ea typeface="Open Sans" panose="020B0606030504020204" pitchFamily="34" charset="0"/>
                <a:cs typeface="Open Sans" panose="020B0606030504020204" pitchFamily="34" charset="0"/>
              </a:rPr>
              <a:t>Cén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t-</a:t>
            </a:r>
            <a:r>
              <a:rPr lang="en-GB" sz="1000" dirty="0" err="1">
                <a:latin typeface="Open Sans" panose="020B0606030504020204" pitchFamily="34" charset="0"/>
                <a:ea typeface="Open Sans" panose="020B0606030504020204" pitchFamily="34" charset="0"/>
                <a:cs typeface="Open Sans" panose="020B0606030504020204" pitchFamily="34" charset="0"/>
              </a:rPr>
              <a:t>eolas</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insíonn</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phéintéireacht</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dúinn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faoin</a:t>
            </a:r>
            <a:r>
              <a:rPr lang="en-GB" sz="1000" dirty="0">
                <a:latin typeface="Open Sans" panose="020B0606030504020204" pitchFamily="34" charset="0"/>
                <a:ea typeface="Open Sans" panose="020B0606030504020204" pitchFamily="34" charset="0"/>
                <a:cs typeface="Open Sans" panose="020B0606030504020204" pitchFamily="34" charset="0"/>
              </a:rPr>
              <a:t> </a:t>
            </a:r>
            <a:endParaRPr lang="en-GB" sz="1000" dirty="0" smtClean="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000" dirty="0" err="1" smtClean="0">
                <a:latin typeface="Open Sans" panose="020B0606030504020204" pitchFamily="34" charset="0"/>
                <a:ea typeface="Open Sans" panose="020B0606030504020204" pitchFamily="34" charset="0"/>
                <a:cs typeface="Open Sans" panose="020B0606030504020204" pitchFamily="34" charset="0"/>
              </a:rPr>
              <a:t>ealaíontóir</a:t>
            </a:r>
            <a:r>
              <a:rPr lang="en-GB"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endParaRPr lang="en-IE" sz="1000" dirty="0">
              <a:latin typeface="Open Sans" panose="020B0604020202020204" charset="0"/>
              <a:ea typeface="Open Sans" panose="020B0604020202020204" charset="0"/>
              <a:cs typeface="Open Sans" panose="020B0604020202020204" charset="0"/>
            </a:endParaRPr>
          </a:p>
        </p:txBody>
      </p:sp>
      <p:sp>
        <p:nvSpPr>
          <p:cNvPr id="2" name="TextBox 1"/>
          <p:cNvSpPr txBox="1"/>
          <p:nvPr/>
        </p:nvSpPr>
        <p:spPr>
          <a:xfrm>
            <a:off x="4313731" y="735866"/>
            <a:ext cx="3947094" cy="769441"/>
          </a:xfrm>
          <a:prstGeom prst="rect">
            <a:avLst/>
          </a:prstGeom>
          <a:noFill/>
        </p:spPr>
        <p:txBody>
          <a:bodyPr wrap="square" rtlCol="0">
            <a:spAutoFit/>
          </a:bodyPr>
          <a:lstStyle/>
          <a:p>
            <a:r>
              <a:rPr lang="en-GB" sz="3000" b="1" dirty="0" err="1">
                <a:latin typeface="TyStencil Pro Medium" panose="02000605080000020003" pitchFamily="50" charset="0"/>
                <a:ea typeface="Open Sans" panose="020B0606030504020204" pitchFamily="34" charset="0"/>
                <a:cs typeface="Open Sans" panose="020B0606030504020204" pitchFamily="34" charset="0"/>
              </a:rPr>
              <a:t>Féach</a:t>
            </a:r>
            <a:r>
              <a:rPr lang="en-GB" sz="3000" b="1" dirty="0">
                <a:latin typeface="TyStencil Pro Medium" panose="02000605080000020003" pitchFamily="50" charset="0"/>
                <a:ea typeface="Open Sans" panose="020B0606030504020204" pitchFamily="34" charset="0"/>
                <a:cs typeface="Open Sans" panose="020B0606030504020204" pitchFamily="34" charset="0"/>
              </a:rPr>
              <a:t> &amp; </a:t>
            </a:r>
            <a:r>
              <a:rPr lang="en-GB" sz="3000" b="1" dirty="0" err="1">
                <a:latin typeface="TyStencil Pro Medium" panose="02000605080000020003" pitchFamily="50" charset="0"/>
                <a:ea typeface="Open Sans" panose="020B0606030504020204" pitchFamily="34" charset="0"/>
                <a:cs typeface="Open Sans" panose="020B0606030504020204" pitchFamily="34" charset="0"/>
              </a:rPr>
              <a:t>Freagra</a:t>
            </a:r>
            <a:endParaRPr lang="en-IE" sz="3000" b="1" dirty="0">
              <a:latin typeface="TyStencil Pro Medium" panose="02000605080000020003" pitchFamily="50"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98792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4" name="Picture 3" descr="A picture containing tree, outdoor, plant, setting&#10;&#10;Description automatically generated">
            <a:extLst>
              <a:ext uri="{FF2B5EF4-FFF2-40B4-BE49-F238E27FC236}">
                <a16:creationId xmlns:a16="http://schemas.microsoft.com/office/drawing/2014/main" id="{9BB96CAF-FFEE-47F6-8E58-FEF2E640FD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75950"/>
            <a:ext cx="4719510" cy="3771900"/>
          </a:xfrm>
          <a:prstGeom prst="rect">
            <a:avLst/>
          </a:prstGeom>
        </p:spPr>
      </p:pic>
      <p:sp>
        <p:nvSpPr>
          <p:cNvPr id="8" name="Google Shape;107;p17">
            <a:extLst>
              <a:ext uri="{FF2B5EF4-FFF2-40B4-BE49-F238E27FC236}">
                <a16:creationId xmlns:a16="http://schemas.microsoft.com/office/drawing/2014/main" id="{E9754E2F-1A9B-4AA3-8233-FB7831E3234B}"/>
              </a:ext>
            </a:extLst>
          </p:cNvPr>
          <p:cNvSpPr txBox="1">
            <a:spLocks noGrp="1"/>
          </p:cNvSpPr>
          <p:nvPr>
            <p:ph type="title"/>
          </p:nvPr>
        </p:nvSpPr>
        <p:spPr>
          <a:xfrm>
            <a:off x="5036024" y="575950"/>
            <a:ext cx="3766782" cy="611406"/>
          </a:xfrm>
          <a:prstGeom prst="rect">
            <a:avLst/>
          </a:prstGeom>
        </p:spPr>
        <p:txBody>
          <a:bodyPr spcFirstLastPara="1" wrap="square" lIns="91425" tIns="91425" rIns="91425" bIns="91425" anchor="t" anchorCtr="0">
            <a:noAutofit/>
          </a:bodyPr>
          <a:lstStyle/>
          <a:p>
            <a:pPr lvl="0"/>
            <a:r>
              <a:rPr lang="en-IE" dirty="0" smtClean="0">
                <a:latin typeface="TyStencil Pro Medium" panose="02000605080000020003" pitchFamily="50" charset="0"/>
              </a:rPr>
              <a:t/>
            </a:r>
            <a:br>
              <a:rPr lang="en-IE" dirty="0" smtClean="0">
                <a:latin typeface="TyStencil Pro Medium" panose="02000605080000020003" pitchFamily="50" charset="0"/>
              </a:rPr>
            </a:br>
            <a:r>
              <a:rPr lang="en-IE" dirty="0" smtClean="0">
                <a:latin typeface="TyStencil Pro Medium" panose="02000605080000020003" pitchFamily="50" charset="0"/>
              </a:rPr>
              <a:t/>
            </a:r>
            <a:br>
              <a:rPr lang="en-IE" dirty="0" smtClean="0">
                <a:latin typeface="TyStencil Pro Medium" panose="02000605080000020003" pitchFamily="50" charset="0"/>
              </a:rPr>
            </a:br>
            <a:endParaRPr sz="1200" dirty="0"/>
          </a:p>
        </p:txBody>
      </p:sp>
      <p:sp>
        <p:nvSpPr>
          <p:cNvPr id="3" name="Rectangle 2"/>
          <p:cNvSpPr/>
          <p:nvPr/>
        </p:nvSpPr>
        <p:spPr>
          <a:xfrm>
            <a:off x="4978932" y="1448366"/>
            <a:ext cx="4165068" cy="2154436"/>
          </a:xfrm>
          <a:prstGeom prst="rect">
            <a:avLst/>
          </a:prstGeom>
        </p:spPr>
        <p:txBody>
          <a:bodyPr wrap="square">
            <a:spAutoFit/>
          </a:bodyPr>
          <a:lstStyle/>
          <a:p>
            <a:r>
              <a:rPr lang="ga-IE" sz="1000" dirty="0" smtClean="0">
                <a:latin typeface="Open Sans" panose="020B0606030504020204" pitchFamily="34" charset="0"/>
                <a:ea typeface="Open Sans" panose="020B0606030504020204" pitchFamily="34" charset="0"/>
                <a:cs typeface="Open Sans" panose="020B0606030504020204" pitchFamily="34" charset="0"/>
              </a:rPr>
              <a:t>Tagraíonn </a:t>
            </a:r>
            <a:r>
              <a:rPr lang="ga-IE" sz="1000" dirty="0">
                <a:latin typeface="Open Sans" panose="020B0606030504020204" pitchFamily="34" charset="0"/>
                <a:ea typeface="Open Sans" panose="020B0606030504020204" pitchFamily="34" charset="0"/>
                <a:cs typeface="Open Sans" panose="020B0606030504020204" pitchFamily="34" charset="0"/>
              </a:rPr>
              <a:t>amharc litearthacht do stór focal ar leith a úsáidtear chun cur síos </a:t>
            </a:r>
            <a:r>
              <a:rPr lang="ga-IE" sz="1000" dirty="0" smtClean="0">
                <a:latin typeface="Open Sans" panose="020B0606030504020204" pitchFamily="34" charset="0"/>
                <a:ea typeface="Open Sans" panose="020B0606030504020204" pitchFamily="34" charset="0"/>
                <a:cs typeface="Open Sans" panose="020B0606030504020204" pitchFamily="34" charset="0"/>
              </a:rPr>
              <a:t>a</a:t>
            </a:r>
            <a:r>
              <a:rPr lang="en-IE" sz="1000" dirty="0">
                <a:latin typeface="Open Sans" panose="020B0606030504020204" pitchFamily="34" charset="0"/>
                <a:ea typeface="Open Sans" panose="020B0606030504020204" pitchFamily="34" charset="0"/>
                <a:cs typeface="Open Sans" panose="020B0606030504020204" pitchFamily="34" charset="0"/>
              </a:rPr>
              <a:t> </a:t>
            </a:r>
            <a:r>
              <a:rPr lang="ga-IE" sz="1000" dirty="0" smtClean="0">
                <a:latin typeface="Open Sans" panose="020B0606030504020204" pitchFamily="34" charset="0"/>
                <a:ea typeface="Open Sans" panose="020B0606030504020204" pitchFamily="34" charset="0"/>
                <a:cs typeface="Open Sans" panose="020B0606030504020204" pitchFamily="34" charset="0"/>
              </a:rPr>
              <a:t>dhéanamh </a:t>
            </a:r>
            <a:r>
              <a:rPr lang="ga-IE" sz="1000" dirty="0">
                <a:latin typeface="Open Sans" panose="020B0606030504020204" pitchFamily="34" charset="0"/>
                <a:ea typeface="Open Sans" panose="020B0606030504020204" pitchFamily="34" charset="0"/>
                <a:cs typeface="Open Sans" panose="020B0606030504020204" pitchFamily="34" charset="0"/>
              </a:rPr>
              <a:t>ar shaothair ealaíne, teicnící a bhaineann lena gcruthú agus teanga </a:t>
            </a:r>
            <a:r>
              <a:rPr lang="ga-IE" sz="1000" dirty="0" smtClean="0">
                <a:latin typeface="Open Sans" panose="020B0606030504020204" pitchFamily="34" charset="0"/>
                <a:ea typeface="Open Sans" panose="020B0606030504020204" pitchFamily="34" charset="0"/>
                <a:cs typeface="Open Sans" panose="020B0606030504020204" pitchFamily="34" charset="0"/>
              </a:rPr>
              <a:t>na</a:t>
            </a:r>
            <a:r>
              <a:rPr lang="en-IE" sz="1000" dirty="0">
                <a:latin typeface="Open Sans" panose="020B0606030504020204" pitchFamily="34" charset="0"/>
                <a:ea typeface="Open Sans" panose="020B0606030504020204" pitchFamily="34" charset="0"/>
                <a:cs typeface="Open Sans" panose="020B0606030504020204" pitchFamily="34" charset="0"/>
              </a:rPr>
              <a:t> </a:t>
            </a:r>
            <a:r>
              <a:rPr lang="ga-IE" sz="1000" dirty="0" smtClean="0">
                <a:latin typeface="Open Sans" panose="020B0606030504020204" pitchFamily="34" charset="0"/>
                <a:ea typeface="Open Sans" panose="020B0606030504020204" pitchFamily="34" charset="0"/>
                <a:cs typeface="Open Sans" panose="020B0606030504020204" pitchFamily="34" charset="0"/>
              </a:rPr>
              <a:t>cumadóireachta</a:t>
            </a:r>
            <a:r>
              <a:rPr lang="ga-IE"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r>
              <a:rPr lang="ga-IE" sz="1000" dirty="0">
                <a:latin typeface="Open Sans" panose="020B0606030504020204" pitchFamily="34" charset="0"/>
                <a:ea typeface="Open Sans" panose="020B0606030504020204" pitchFamily="34" charset="0"/>
                <a:cs typeface="Open Sans" panose="020B0606030504020204" pitchFamily="34" charset="0"/>
              </a:rPr>
              <a:t>Tacóidh an stór focal seo le páistí lena gcumas cur síos a dhéanamh ar </a:t>
            </a:r>
            <a:r>
              <a:rPr lang="ga-IE" sz="1000" dirty="0" smtClean="0">
                <a:latin typeface="Open Sans" panose="020B0606030504020204" pitchFamily="34" charset="0"/>
                <a:ea typeface="Open Sans" panose="020B0606030504020204" pitchFamily="34" charset="0"/>
                <a:cs typeface="Open Sans" panose="020B0606030504020204" pitchFamily="34" charset="0"/>
              </a:rPr>
              <a:t>shaothar</a:t>
            </a:r>
            <a:r>
              <a:rPr lang="en-IE" sz="1000" dirty="0">
                <a:latin typeface="Open Sans" panose="020B0606030504020204" pitchFamily="34" charset="0"/>
                <a:ea typeface="Open Sans" panose="020B0606030504020204" pitchFamily="34" charset="0"/>
                <a:cs typeface="Open Sans" panose="020B0606030504020204" pitchFamily="34" charset="0"/>
              </a:rPr>
              <a:t> </a:t>
            </a:r>
            <a:r>
              <a:rPr lang="ga-IE" sz="1000" dirty="0" smtClean="0">
                <a:latin typeface="Open Sans" panose="020B0606030504020204" pitchFamily="34" charset="0"/>
                <a:ea typeface="Open Sans" panose="020B0606030504020204" pitchFamily="34" charset="0"/>
                <a:cs typeface="Open Sans" panose="020B0606030504020204" pitchFamily="34" charset="0"/>
              </a:rPr>
              <a:t>ealaíne </a:t>
            </a:r>
            <a:r>
              <a:rPr lang="ga-IE" sz="1000" dirty="0">
                <a:latin typeface="Open Sans" panose="020B0606030504020204" pitchFamily="34" charset="0"/>
                <a:ea typeface="Open Sans" panose="020B0606030504020204" pitchFamily="34" charset="0"/>
                <a:cs typeface="Open Sans" panose="020B0606030504020204" pitchFamily="34" charset="0"/>
              </a:rPr>
              <a:t>agus le tuiscint agus meas níos fearr a bheith acu ar an </a:t>
            </a:r>
            <a:r>
              <a:rPr lang="en-GB" sz="1000" dirty="0" err="1">
                <a:latin typeface="Open Sans" panose="020B0606030504020204" pitchFamily="34" charset="0"/>
                <a:ea typeface="Open Sans" panose="020B0606030504020204" pitchFamily="34" charset="0"/>
                <a:cs typeface="Open Sans" panose="020B0606030504020204" pitchFamily="34" charset="0"/>
              </a:rPr>
              <a:t>déantús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ealaíne</a:t>
            </a:r>
            <a:r>
              <a:rPr lang="ga-IE" sz="1000" dirty="0">
                <a:latin typeface="Open Sans" panose="020B0606030504020204" pitchFamily="34" charset="0"/>
                <a:ea typeface="Open Sans" panose="020B0606030504020204" pitchFamily="34" charset="0"/>
                <a:cs typeface="Open Sans" panose="020B0606030504020204" pitchFamily="34" charset="0"/>
              </a:rPr>
              <a: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endParaRPr lang="ga-IE" sz="1000" dirty="0" smtClean="0">
              <a:latin typeface="Open Sans" panose="020B0606030504020204" pitchFamily="34" charset="0"/>
              <a:ea typeface="Open Sans" panose="020B0606030504020204" pitchFamily="34" charset="0"/>
              <a:cs typeface="Open Sans" panose="020B0606030504020204" pitchFamily="34" charset="0"/>
            </a:endParaRPr>
          </a:p>
          <a:p>
            <a:r>
              <a:rPr lang="ga-IE" sz="1000" b="1" dirty="0" smtClean="0">
                <a:latin typeface="Open Sans" panose="020B0606030504020204" pitchFamily="34" charset="0"/>
                <a:ea typeface="Open Sans" panose="020B0606030504020204" pitchFamily="34" charset="0"/>
                <a:cs typeface="Open Sans" panose="020B0606030504020204" pitchFamily="34" charset="0"/>
              </a:rPr>
              <a:t>Stór </a:t>
            </a:r>
            <a:r>
              <a:rPr lang="ga-IE" sz="1000" b="1" dirty="0">
                <a:latin typeface="Open Sans" panose="020B0606030504020204" pitchFamily="34" charset="0"/>
                <a:ea typeface="Open Sans" panose="020B0606030504020204" pitchFamily="34" charset="0"/>
                <a:cs typeface="Open Sans" panose="020B0606030504020204" pitchFamily="34" charset="0"/>
              </a:rPr>
              <a:t>focal a úsáidtear inár saothar ealaíne. </a:t>
            </a:r>
            <a:endParaRPr lang="ga-IE" sz="1000" b="1" dirty="0" smtClean="0">
              <a:latin typeface="Open Sans" panose="020B0606030504020204" pitchFamily="34" charset="0"/>
              <a:ea typeface="Open Sans" panose="020B0606030504020204" pitchFamily="34" charset="0"/>
              <a:cs typeface="Open Sans" panose="020B0606030504020204" pitchFamily="34" charset="0"/>
            </a:endParaRPr>
          </a:p>
          <a:p>
            <a:r>
              <a:rPr lang="ga-IE" sz="1000" dirty="0">
                <a:latin typeface="Open Sans" panose="020B0606030504020204" pitchFamily="34" charset="0"/>
                <a:ea typeface="Open Sans" panose="020B0606030504020204" pitchFamily="34" charset="0"/>
                <a:cs typeface="Open Sans" panose="020B0606030504020204" pitchFamily="34" charset="0"/>
              </a:rPr>
              <a:t>Teideal, tírdhreach, an tosach/tulra, talamh lár, cúlra, </a:t>
            </a:r>
            <a:r>
              <a:rPr lang="en-GB" sz="1000" dirty="0" err="1">
                <a:latin typeface="Open Sans" panose="020B0606030504020204" pitchFamily="34" charset="0"/>
                <a:ea typeface="Open Sans" panose="020B0606030504020204" pitchFamily="34" charset="0"/>
                <a:cs typeface="Open Sans" panose="020B0606030504020204" pitchFamily="34" charset="0"/>
              </a:rPr>
              <a:t>ag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luí </a:t>
            </a:r>
            <a:r>
              <a:rPr lang="en-GB" sz="1000" dirty="0" err="1">
                <a:latin typeface="Open Sans" panose="020B0606030504020204" pitchFamily="34" charset="0"/>
                <a:ea typeface="Open Sans" panose="020B0606030504020204" pitchFamily="34" charset="0"/>
                <a:cs typeface="Open Sans" panose="020B0606030504020204" pitchFamily="34" charset="0"/>
              </a:rPr>
              <a:t>thar</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chéile</a:t>
            </a:r>
            <a:r>
              <a:rPr lang="ga-IE" sz="1000" dirty="0">
                <a:latin typeface="Open Sans" panose="020B0606030504020204" pitchFamily="34" charset="0"/>
                <a:ea typeface="Open Sans" panose="020B0606030504020204" pitchFamily="34" charset="0"/>
                <a:cs typeface="Open Sans" panose="020B0606030504020204" pitchFamily="34" charset="0"/>
              </a:rPr>
              <a:t>, fráma, peirspictíocht</a:t>
            </a:r>
            <a:endParaRPr lang="en-IE" sz="1000" dirty="0">
              <a:latin typeface="Open Sans" panose="020B0606030504020204" pitchFamily="34" charset="0"/>
              <a:ea typeface="Open Sans" panose="020B0606030504020204" pitchFamily="34" charset="0"/>
              <a:cs typeface="Open Sans" panose="020B0606030504020204" pitchFamily="34" charset="0"/>
            </a:endParaRPr>
          </a:p>
          <a:p>
            <a:r>
              <a:rPr lang="ga-IE" sz="1000" dirty="0">
                <a:latin typeface="Open Sans" panose="020B0606030504020204" pitchFamily="34" charset="0"/>
                <a:ea typeface="Open Sans" panose="020B0606030504020204" pitchFamily="34" charset="0"/>
                <a:cs typeface="Open Sans" panose="020B0606030504020204" pitchFamily="34" charset="0"/>
              </a:rPr>
              <a:t>atmaisféarach.</a:t>
            </a:r>
            <a:endParaRPr lang="en-IE" sz="1000" dirty="0">
              <a:latin typeface="Open Sans" panose="020B0606030504020204" pitchFamily="34" charset="0"/>
              <a:ea typeface="Open Sans" panose="020B0606030504020204" pitchFamily="34" charset="0"/>
              <a:cs typeface="Open Sans" panose="020B0606030504020204" pitchFamily="34" charset="0"/>
            </a:endParaRPr>
          </a:p>
          <a:p>
            <a:endParaRPr lang="ga-IE" sz="1000" b="1" dirty="0" smtClean="0">
              <a:latin typeface="Open Sans" panose="020B0606030504020204" pitchFamily="34" charset="0"/>
              <a:ea typeface="Open Sans" panose="020B0606030504020204" pitchFamily="34" charset="0"/>
              <a:cs typeface="Open Sans" panose="020B0606030504020204" pitchFamily="34" charset="0"/>
            </a:endParaRPr>
          </a:p>
          <a:p>
            <a:endParaRPr lang="en-IE"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4938617" y="715705"/>
            <a:ext cx="4205383" cy="769441"/>
          </a:xfrm>
          <a:prstGeom prst="rect">
            <a:avLst/>
          </a:prstGeom>
          <a:noFill/>
        </p:spPr>
        <p:txBody>
          <a:bodyPr wrap="square" rtlCol="0">
            <a:spAutoFit/>
          </a:bodyPr>
          <a:lstStyle/>
          <a:p>
            <a:r>
              <a:rPr lang="ga-IE" sz="3000" b="1" dirty="0">
                <a:latin typeface="TyStencil Pro Medium" panose="02000605080000020003" pitchFamily="50" charset="0"/>
              </a:rPr>
              <a:t>Amharc litearthacht</a:t>
            </a:r>
            <a:endParaRPr lang="en-IE" sz="3000" b="1" dirty="0">
              <a:latin typeface="TyStencil Pro Medium" panose="02000605080000020003" pitchFamily="50" charset="0"/>
            </a:endParaRPr>
          </a:p>
          <a:p>
            <a:endParaRPr lang="en-US" dirty="0"/>
          </a:p>
        </p:txBody>
      </p:sp>
      <p:sp>
        <p:nvSpPr>
          <p:cNvPr id="7" name="Rectangle 6"/>
          <p:cNvSpPr/>
          <p:nvPr/>
        </p:nvSpPr>
        <p:spPr>
          <a:xfrm>
            <a:off x="4999090" y="3245874"/>
            <a:ext cx="4011366" cy="1015663"/>
          </a:xfrm>
          <a:prstGeom prst="rect">
            <a:avLst/>
          </a:prstGeom>
        </p:spPr>
        <p:txBody>
          <a:bodyPr wrap="square">
            <a:spAutoFit/>
          </a:bodyPr>
          <a:lstStyle/>
          <a:p>
            <a:r>
              <a:rPr lang="ga-IE" sz="1000" b="1" dirty="0">
                <a:latin typeface="Open Sans" panose="020B0606030504020204" pitchFamily="34" charset="0"/>
                <a:ea typeface="Open Sans" panose="020B0606030504020204" pitchFamily="34" charset="0"/>
                <a:cs typeface="Open Sans" panose="020B0606030504020204" pitchFamily="34" charset="0"/>
              </a:rPr>
              <a:t>Acmhainní breise</a:t>
            </a:r>
            <a:endParaRPr lang="en-IE" sz="1000" b="1" dirty="0">
              <a:latin typeface="Open Sans" panose="020B0606030504020204" pitchFamily="34" charset="0"/>
              <a:ea typeface="Open Sans" panose="020B0606030504020204" pitchFamily="34" charset="0"/>
              <a:cs typeface="Open Sans" panose="020B0606030504020204" pitchFamily="34" charset="0"/>
            </a:endParaRPr>
          </a:p>
          <a:p>
            <a:r>
              <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rPr>
              <a:t>https://www.moma.org/learn/moma_learning/glossary/</a:t>
            </a:r>
            <a:endParaRPr lang="en-IE"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ga-IE" sz="1000" dirty="0" smtClean="0">
                <a:latin typeface="Open Sans" panose="020B0606030504020204" pitchFamily="34" charset="0"/>
                <a:ea typeface="Open Sans" panose="020B0606030504020204" pitchFamily="34" charset="0"/>
                <a:cs typeface="Open Sans" panose="020B0606030504020204" pitchFamily="34" charset="0"/>
              </a:rPr>
              <a:t>Curaclam </a:t>
            </a:r>
            <a:r>
              <a:rPr lang="ga-IE" sz="1000" dirty="0">
                <a:latin typeface="Open Sans" panose="020B0606030504020204" pitchFamily="34" charset="0"/>
                <a:ea typeface="Open Sans" panose="020B0606030504020204" pitchFamily="34" charset="0"/>
                <a:cs typeface="Open Sans" panose="020B0606030504020204" pitchFamily="34" charset="0"/>
              </a:rPr>
              <a:t>na Bunscoile.Na nAmharcealaíona Gluais pps.90-92.</a:t>
            </a:r>
            <a:endParaRPr lang="en-IE" sz="1000" dirty="0">
              <a:latin typeface="Open Sans" panose="020B0606030504020204" pitchFamily="34" charset="0"/>
              <a:ea typeface="Open Sans" panose="020B0606030504020204" pitchFamily="34" charset="0"/>
              <a:cs typeface="Open Sans" panose="020B0606030504020204" pitchFamily="34" charset="0"/>
            </a:endParaRPr>
          </a:p>
          <a:p>
            <a:r>
              <a:rPr lang="en-IE" sz="1000" dirty="0">
                <a:latin typeface="Open Sans" panose="020B0606030504020204" pitchFamily="34" charset="0"/>
                <a:ea typeface="Open Sans" panose="020B0606030504020204" pitchFamily="34" charset="0"/>
                <a:cs typeface="Open Sans" panose="020B0606030504020204" pitchFamily="34" charset="0"/>
                <a:hlinkClick r:id="rId5"/>
              </a:rPr>
              <a:t>https://www.curriculumonline.ie/getmedia/0e0ccff3-97c4-45c8-b813-e7c119a650c3/PSEC04A_Visual_Arts_Curriculum.pdf</a:t>
            </a:r>
            <a:r>
              <a:rPr lang="en-IE" sz="1000" dirty="0">
                <a:latin typeface="Open Sans" panose="020B0606030504020204" pitchFamily="34" charset="0"/>
                <a:ea typeface="Open Sans" panose="020B0606030504020204" pitchFamily="34" charset="0"/>
                <a:cs typeface="Open Sans" panose="020B0606030504020204" pitchFamily="34" charset="0"/>
              </a:rPr>
              <a:t> </a:t>
            </a:r>
          </a:p>
          <a:p>
            <a:endParaRPr lang="en-IE"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914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564296" y="575950"/>
            <a:ext cx="6157554"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Ag Déanamh Ealaín</a:t>
            </a:r>
            <a:r>
              <a:rPr lang="en-IE" dirty="0"/>
              <a:t/>
            </a:r>
            <a:br>
              <a:rPr lang="en-IE" dirty="0"/>
            </a:b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118920"/>
            <a:ext cx="3160200" cy="3569706"/>
          </a:xfrm>
          <a:prstGeom prst="rect">
            <a:avLst/>
          </a:prstGeom>
        </p:spPr>
        <p:txBody>
          <a:bodyPr spcFirstLastPara="1" wrap="square" lIns="91425" tIns="91425" rIns="91425" bIns="91425" anchor="t" anchorCtr="0">
            <a:noAutofit/>
          </a:bodyPr>
          <a:lstStyle/>
          <a:p>
            <a:pPr marL="139700" indent="0">
              <a:buNone/>
            </a:pPr>
            <a:r>
              <a:rPr lang="ga-IE" sz="950" b="1" dirty="0" smtClean="0"/>
              <a:t>Líníocht</a:t>
            </a:r>
            <a:r>
              <a:rPr lang="ga-IE" sz="950" b="1" dirty="0"/>
              <a:t>.</a:t>
            </a:r>
            <a:endParaRPr lang="en-IE" sz="950" b="1" dirty="0"/>
          </a:p>
          <a:p>
            <a:pPr marL="139700" indent="0">
              <a:buNone/>
            </a:pPr>
            <a:r>
              <a:rPr lang="ga-IE" sz="950" dirty="0"/>
              <a:t>Ag úsáid lorgán radharc os </a:t>
            </a:r>
            <a:r>
              <a:rPr lang="ga-IE" sz="950" dirty="0" smtClean="0"/>
              <a:t>comhair tírdhreacha</a:t>
            </a:r>
            <a:r>
              <a:rPr lang="ga-IE" sz="950" dirty="0"/>
              <a:t>, tarraing an méid atá le feiceáil tríd </a:t>
            </a:r>
            <a:r>
              <a:rPr lang="ga-IE" sz="950" dirty="0" smtClean="0"/>
              <a:t>an</a:t>
            </a:r>
            <a:r>
              <a:rPr lang="en-IE" sz="950" dirty="0" smtClean="0"/>
              <a:t> </a:t>
            </a:r>
            <a:r>
              <a:rPr lang="ga-IE" sz="950" dirty="0" smtClean="0"/>
              <a:t>lorgán </a:t>
            </a:r>
            <a:r>
              <a:rPr lang="ga-IE" sz="950" dirty="0"/>
              <a:t>radharc</a:t>
            </a:r>
            <a:r>
              <a:rPr lang="en-IE" sz="950" dirty="0"/>
              <a:t> </a:t>
            </a:r>
            <a:endParaRPr lang="en-US" sz="950" dirty="0"/>
          </a:p>
          <a:p>
            <a:pPr marL="139700" indent="0">
              <a:buNone/>
            </a:pPr>
            <a:endParaRPr lang="ga-IE" sz="950" b="1" dirty="0" smtClean="0"/>
          </a:p>
          <a:p>
            <a:pPr marL="139700" indent="0">
              <a:buNone/>
            </a:pPr>
            <a:r>
              <a:rPr lang="ga-IE" sz="950" b="1" dirty="0" smtClean="0"/>
              <a:t>Péint </a:t>
            </a:r>
            <a:r>
              <a:rPr lang="ga-IE" sz="950" b="1" dirty="0"/>
              <a:t>agus Dath</a:t>
            </a:r>
            <a:endParaRPr lang="en-IE" sz="950" b="1" dirty="0"/>
          </a:p>
          <a:p>
            <a:pPr marL="139700" indent="0">
              <a:buNone/>
            </a:pPr>
            <a:r>
              <a:rPr lang="ga-IE" sz="950" dirty="0"/>
              <a:t>Déan  staidéar ar dhath  atá spreagtha ag an dath glas. Ag baint úsáide as cártaí daite </a:t>
            </a:r>
            <a:endParaRPr lang="en-IE" sz="950" dirty="0"/>
          </a:p>
          <a:p>
            <a:pPr marL="139700" indent="0">
              <a:buNone/>
            </a:pPr>
            <a:r>
              <a:rPr lang="ga-IE" sz="950" dirty="0"/>
              <a:t>(ar fáil sna siopaí ), Is féidir leis na páistí na dathanna glasa a mheascadh agus iarracht gach ton den </a:t>
            </a:r>
            <a:r>
              <a:rPr lang="ga-IE" sz="950" dirty="0" smtClean="0"/>
              <a:t>dath </a:t>
            </a:r>
            <a:r>
              <a:rPr lang="ga-IE" sz="950" dirty="0"/>
              <a:t>glas gur féidir leo a dhéanamh agus ansin é a chur ar an gcárta daite</a:t>
            </a:r>
            <a:r>
              <a:rPr lang="ga-IE" sz="950" dirty="0" smtClean="0"/>
              <a:t>.</a:t>
            </a:r>
            <a:r>
              <a:rPr lang="ga-IE" sz="950" dirty="0"/>
              <a:t> </a:t>
            </a:r>
            <a:endParaRPr lang="en-IE" sz="950" dirty="0"/>
          </a:p>
          <a:p>
            <a:pPr marL="0" indent="0">
              <a:buNone/>
            </a:pPr>
            <a:endParaRPr lang="en-GB" sz="950" dirty="0"/>
          </a:p>
          <a:p>
            <a:pPr marL="139700" indent="0">
              <a:buNone/>
            </a:pPr>
            <a:r>
              <a:rPr lang="ga-IE" sz="950" dirty="0"/>
              <a:t>Is féidir le páistí rogha duilleoga agus duilliúr a bhailiú agus arís breathnú ar na toin atá le feiceáil </a:t>
            </a:r>
            <a:r>
              <a:rPr lang="ga-IE" sz="950" dirty="0" smtClean="0"/>
              <a:t>ar</a:t>
            </a:r>
            <a:r>
              <a:rPr lang="en-IE" sz="950" dirty="0"/>
              <a:t> </a:t>
            </a:r>
            <a:r>
              <a:rPr lang="ga-IE" sz="950" dirty="0" smtClean="0"/>
              <a:t>na </a:t>
            </a:r>
            <a:r>
              <a:rPr lang="ga-IE" sz="950" dirty="0"/>
              <a:t>duilleoga agus iad a mheaitseáil le rogha cártaí daite (glas / donn / rua </a:t>
            </a:r>
            <a:r>
              <a:rPr lang="ga-IE" sz="950" dirty="0" smtClean="0"/>
              <a:t>/oráiste</a:t>
            </a:r>
            <a:r>
              <a:rPr lang="ga-IE" sz="950" dirty="0"/>
              <a:t>)</a:t>
            </a:r>
            <a:endParaRPr lang="en-IE" sz="950" dirty="0"/>
          </a:p>
          <a:p>
            <a:pPr marL="0" indent="0">
              <a:buNone/>
            </a:pPr>
            <a:endParaRPr lang="en-GB" sz="950" dirty="0"/>
          </a:p>
          <a:p>
            <a:pPr marL="139700" indent="0">
              <a:buNone/>
            </a:pPr>
            <a:r>
              <a:rPr lang="ga-IE" sz="950" dirty="0" smtClean="0"/>
              <a:t>Péinteáil </a:t>
            </a:r>
            <a:r>
              <a:rPr lang="ga-IE" sz="950" dirty="0"/>
              <a:t>tírdhreach chun peirspictíocht atmaisféarach.a scrúdú - éiríonn crainn </a:t>
            </a:r>
            <a:r>
              <a:rPr lang="ga-IE" sz="950" dirty="0" smtClean="0"/>
              <a:t>níos</a:t>
            </a:r>
            <a:r>
              <a:rPr lang="en-IE" sz="950" dirty="0" smtClean="0"/>
              <a:t> </a:t>
            </a:r>
            <a:r>
              <a:rPr lang="ga-IE" sz="950" dirty="0" smtClean="0"/>
              <a:t>éadroime i bhfad uait. D’fhéadfaí é seo a scrúdú freisin trí pháipéir shíoda a úsáid</a:t>
            </a:r>
            <a:r>
              <a:rPr lang="en-IE" sz="950" dirty="0" smtClean="0"/>
              <a:t> </a:t>
            </a:r>
            <a:r>
              <a:rPr lang="ga-IE" sz="950" dirty="0" smtClean="0"/>
              <a:t>(cuimilt /ag luí thar a chéile).</a:t>
            </a:r>
            <a:endParaRPr lang="en-IE" sz="950" dirty="0" smtClean="0"/>
          </a:p>
          <a:p>
            <a:pPr algn="just"/>
            <a:endParaRPr lang="en-GB" sz="950" b="1" dirty="0" smtClean="0">
              <a:solidFill>
                <a:srgbClr val="000000"/>
              </a:solidFill>
            </a:endParaRPr>
          </a:p>
          <a:p>
            <a:pPr marL="0" lvl="0" indent="0" algn="l" rtl="0">
              <a:spcBef>
                <a:spcPts val="0"/>
              </a:spcBef>
              <a:spcAft>
                <a:spcPts val="0"/>
              </a:spcAft>
              <a:buNone/>
            </a:pPr>
            <a:endParaRPr lang="en-IE" sz="950" dirty="0"/>
          </a:p>
          <a:p>
            <a:pPr marL="0" lvl="0" indent="0" algn="l" rtl="0">
              <a:spcBef>
                <a:spcPts val="1600"/>
              </a:spcBef>
              <a:spcAft>
                <a:spcPts val="0"/>
              </a:spcAft>
              <a:buNone/>
            </a:pPr>
            <a:endParaRPr sz="950" dirty="0"/>
          </a:p>
          <a:p>
            <a:pPr marL="0" lvl="0" indent="0" algn="l" rtl="0">
              <a:spcBef>
                <a:spcPts val="1600"/>
              </a:spcBef>
              <a:spcAft>
                <a:spcPts val="0"/>
              </a:spcAft>
              <a:buClr>
                <a:schemeClr val="dk2"/>
              </a:buClr>
              <a:buSzPts val="1100"/>
              <a:buFont typeface="Arial"/>
              <a:buNone/>
            </a:pPr>
            <a:endParaRPr sz="950" dirty="0"/>
          </a:p>
          <a:p>
            <a:pPr marL="0" lvl="0" indent="0" algn="l" rtl="0">
              <a:spcBef>
                <a:spcPts val="1600"/>
              </a:spcBef>
              <a:spcAft>
                <a:spcPts val="0"/>
              </a:spcAft>
              <a:buNone/>
            </a:pPr>
            <a:endParaRPr sz="950" dirty="0"/>
          </a:p>
          <a:p>
            <a:pPr marL="0" lvl="0" indent="0" algn="l" rtl="0">
              <a:spcBef>
                <a:spcPts val="1600"/>
              </a:spcBef>
              <a:spcAft>
                <a:spcPts val="1600"/>
              </a:spcAft>
              <a:buNone/>
            </a:pPr>
            <a:endParaRPr sz="95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1" name="Google Shape;76;p14"/>
          <p:cNvSpPr txBox="1">
            <a:spLocks noGrp="1"/>
          </p:cNvSpPr>
          <p:nvPr>
            <p:ph type="body" idx="1"/>
          </p:nvPr>
        </p:nvSpPr>
        <p:spPr>
          <a:xfrm>
            <a:off x="5560450" y="1260044"/>
            <a:ext cx="3583550" cy="3428581"/>
          </a:xfrm>
          <a:prstGeom prst="rect">
            <a:avLst/>
          </a:prstGeom>
        </p:spPr>
        <p:txBody>
          <a:bodyPr spcFirstLastPara="1" wrap="square" lIns="91425" tIns="91425" rIns="91425" bIns="91425" anchor="t" anchorCtr="0">
            <a:noAutofit/>
          </a:bodyPr>
          <a:lstStyle/>
          <a:p>
            <a:pPr marL="139700" indent="0">
              <a:buNone/>
            </a:pPr>
            <a:r>
              <a:rPr lang="ga-IE" sz="950" b="1" dirty="0" smtClean="0"/>
              <a:t>Prionta</a:t>
            </a:r>
            <a:endParaRPr lang="en-IE" sz="950" b="1" dirty="0"/>
          </a:p>
          <a:p>
            <a:pPr marL="139700" indent="0">
              <a:buNone/>
            </a:pPr>
            <a:r>
              <a:rPr lang="ga-IE" sz="950" dirty="0"/>
              <a:t>Is féidir le páistí rudaí ón dúlra a bhailiú agus  bloc priontála nó collagraf a </a:t>
            </a:r>
            <a:r>
              <a:rPr lang="ga-IE" sz="950" dirty="0" smtClean="0"/>
              <a:t>chruthú.</a:t>
            </a:r>
            <a:r>
              <a:rPr lang="en-IE" sz="950" dirty="0"/>
              <a:t> </a:t>
            </a:r>
            <a:r>
              <a:rPr lang="ga-IE" sz="950" dirty="0" smtClean="0"/>
              <a:t>Cuir </a:t>
            </a:r>
            <a:r>
              <a:rPr lang="ga-IE" sz="950" dirty="0"/>
              <a:t>dúch priontála leis seo ag úsáid  rollóir agus cuardaigh bealaí le  priontaí </a:t>
            </a:r>
            <a:r>
              <a:rPr lang="ga-IE" sz="950" dirty="0" smtClean="0"/>
              <a:t>a</a:t>
            </a:r>
            <a:r>
              <a:rPr lang="en-IE" sz="950" dirty="0"/>
              <a:t> </a:t>
            </a:r>
            <a:r>
              <a:rPr lang="ga-IE" sz="950" dirty="0" smtClean="0"/>
              <a:t>dhéanamh </a:t>
            </a:r>
            <a:r>
              <a:rPr lang="ga-IE" sz="950" dirty="0"/>
              <a:t>ar pháipéir éagsúla.</a:t>
            </a:r>
            <a:endParaRPr lang="en-IE" sz="950" dirty="0"/>
          </a:p>
          <a:p>
            <a:pPr marL="139700" indent="0">
              <a:buNone/>
            </a:pPr>
            <a:endParaRPr lang="ga-IE" sz="950" dirty="0" smtClean="0"/>
          </a:p>
          <a:p>
            <a:pPr marL="139700" indent="0">
              <a:buNone/>
            </a:pPr>
            <a:r>
              <a:rPr lang="ga-IE" sz="950" dirty="0" smtClean="0"/>
              <a:t>Iontaisí </a:t>
            </a:r>
            <a:r>
              <a:rPr lang="ga-IE" sz="950" dirty="0"/>
              <a:t>- ag baint úsáide as leac chré, d’fhéadfadh na páistí rudaí suimiúla </a:t>
            </a:r>
            <a:r>
              <a:rPr lang="ga-IE" sz="950" dirty="0" smtClean="0"/>
              <a:t>a</a:t>
            </a:r>
            <a:r>
              <a:rPr lang="en-IE" sz="950" dirty="0"/>
              <a:t> </a:t>
            </a:r>
            <a:r>
              <a:rPr lang="ga-IE" sz="950" dirty="0" smtClean="0"/>
              <a:t>aimsíonn </a:t>
            </a:r>
            <a:r>
              <a:rPr lang="ga-IE" sz="950" dirty="0"/>
              <a:t>siad sa nádúr, a phriontáil chun priontaí suimiúla a chruthú. (</a:t>
            </a:r>
            <a:r>
              <a:rPr lang="ga-IE" sz="950" dirty="0" smtClean="0"/>
              <a:t>duilleoga/ </a:t>
            </a:r>
            <a:r>
              <a:rPr lang="ga-IE" sz="950" dirty="0"/>
              <a:t>cipíní / sliogáin / síolta</a:t>
            </a:r>
            <a:r>
              <a:rPr lang="ga-IE" sz="950" dirty="0" smtClean="0"/>
              <a:t>)</a:t>
            </a:r>
            <a:endParaRPr lang="en-IE" sz="950" dirty="0"/>
          </a:p>
          <a:p>
            <a:pPr marL="139700" indent="0">
              <a:buNone/>
            </a:pPr>
            <a:endParaRPr lang="en-IE" sz="950" dirty="0"/>
          </a:p>
          <a:p>
            <a:pPr marL="139700" indent="0">
              <a:buNone/>
            </a:pPr>
            <a:r>
              <a:rPr lang="ga-IE" sz="950" b="1" dirty="0" smtClean="0"/>
              <a:t>Tógáil</a:t>
            </a:r>
            <a:endParaRPr lang="en-IE" sz="950" b="1" dirty="0" smtClean="0"/>
          </a:p>
          <a:p>
            <a:pPr marL="139700" indent="0">
              <a:buNone/>
            </a:pPr>
            <a:r>
              <a:rPr lang="ga-IE" sz="950" dirty="0" smtClean="0"/>
              <a:t>Cruthaigh ‘ealaín talún’ suiteán;. Is féidir le páistí rudaí ón dúlra a bhailiú agus píosaí a chumadh  iad féin. D’fhéadfaí  grianghraf a thógáil den obair mar chúismeasúnaithe toisc gur obair shealadach í.D’fhéadfaí an obair nó an tionscadal seo </a:t>
            </a:r>
            <a:r>
              <a:rPr lang="ga-IE" sz="950" dirty="0" smtClean="0"/>
              <a:t>achur </a:t>
            </a:r>
            <a:r>
              <a:rPr lang="ga-IE" sz="950" dirty="0" smtClean="0"/>
              <a:t>ar pháipéar teagmhála </a:t>
            </a:r>
            <a:endParaRPr lang="en-IE" sz="950" dirty="0" smtClean="0"/>
          </a:p>
          <a:p>
            <a:pPr marL="139700" indent="0">
              <a:buNone/>
            </a:pPr>
            <a:r>
              <a:rPr lang="ga-IE" sz="950" dirty="0" smtClean="0"/>
              <a:t>mar </a:t>
            </a:r>
            <a:r>
              <a:rPr lang="ga-IE" sz="950" dirty="0" smtClean="0"/>
              <a:t>bhealach lena chaomhnú.</a:t>
            </a:r>
            <a:endParaRPr lang="en-IE" sz="950" dirty="0" smtClean="0"/>
          </a:p>
          <a:p>
            <a:pPr marL="139700" indent="0">
              <a:buNone/>
            </a:pPr>
            <a:endParaRPr sz="950" dirty="0"/>
          </a:p>
          <a:p>
            <a:pPr marL="0" lvl="0" indent="0" algn="l" rtl="0">
              <a:spcBef>
                <a:spcPts val="1600"/>
              </a:spcBef>
              <a:spcAft>
                <a:spcPts val="0"/>
              </a:spcAft>
              <a:buClr>
                <a:schemeClr val="dk2"/>
              </a:buClr>
              <a:buSzPts val="1100"/>
              <a:buFont typeface="Arial"/>
              <a:buNone/>
            </a:pPr>
            <a:endParaRPr sz="950" dirty="0"/>
          </a:p>
          <a:p>
            <a:pPr marL="0" lvl="0" indent="0" algn="l" rtl="0">
              <a:spcBef>
                <a:spcPts val="1600"/>
              </a:spcBef>
              <a:spcAft>
                <a:spcPts val="0"/>
              </a:spcAft>
              <a:buNone/>
            </a:pPr>
            <a:endParaRPr sz="950" dirty="0"/>
          </a:p>
          <a:p>
            <a:pPr marL="0" lvl="0" indent="0" algn="l" rtl="0">
              <a:spcBef>
                <a:spcPts val="1600"/>
              </a:spcBef>
              <a:spcAft>
                <a:spcPts val="1600"/>
              </a:spcAft>
              <a:buNone/>
            </a:pPr>
            <a:endParaRPr sz="950" dirty="0"/>
          </a:p>
        </p:txBody>
      </p:sp>
      <p:pic>
        <p:nvPicPr>
          <p:cNvPr id="8" name="Picture Placeholder 3">
            <a:extLst>
              <a:ext uri="{FF2B5EF4-FFF2-40B4-BE49-F238E27FC236}">
                <a16:creationId xmlns:a16="http://schemas.microsoft.com/office/drawing/2014/main" id="{7356DDE3-EB61-46CE-93DF-14EF537C3E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4332" y="683240"/>
            <a:ext cx="1991449" cy="1572466"/>
          </a:xfrm>
          <a:prstGeom prst="rect">
            <a:avLst/>
          </a:prstGeom>
          <a:noFill/>
          <a:ln>
            <a:noFill/>
          </a:ln>
          <a:effectLst>
            <a:softEdge rad="0"/>
          </a:effectLst>
        </p:spPr>
      </p:pic>
      <p:pic>
        <p:nvPicPr>
          <p:cNvPr id="9" name="Picture 8">
            <a:extLst>
              <a:ext uri="{FF2B5EF4-FFF2-40B4-BE49-F238E27FC236}">
                <a16:creationId xmlns:a16="http://schemas.microsoft.com/office/drawing/2014/main" id="{9E71EFF5-0FD9-4036-9E27-1BE2D334AA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544" y="2395734"/>
            <a:ext cx="1991449" cy="2635999"/>
          </a:xfrm>
          <a:prstGeom prst="rect">
            <a:avLst/>
          </a:prstGeom>
          <a:ln>
            <a:noFill/>
          </a:ln>
          <a:effectLst>
            <a:softEdge rad="0"/>
          </a:effectLst>
        </p:spPr>
      </p:pic>
    </p:spTree>
    <p:extLst>
      <p:ext uri="{BB962C8B-B14F-4D97-AF65-F5344CB8AC3E}">
        <p14:creationId xmlns:p14="http://schemas.microsoft.com/office/powerpoint/2010/main" val="421637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8E"/>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Comhtháthú</a:t>
            </a:r>
            <a:r>
              <a:rPr lang="en-IE" dirty="0"/>
              <a:t/>
            </a:r>
            <a:br>
              <a:rPr lang="en-IE" dirty="0"/>
            </a:br>
            <a:endParaRPr dirty="0">
              <a:latin typeface="TyStencil Pro Medium" panose="02000605080000020003" pitchFamily="50" charset="0"/>
            </a:endParaRPr>
          </a:p>
        </p:txBody>
      </p:sp>
      <p:sp>
        <p:nvSpPr>
          <p:cNvPr id="76" name="Google Shape;76;p14"/>
          <p:cNvSpPr txBox="1">
            <a:spLocks noGrp="1"/>
          </p:cNvSpPr>
          <p:nvPr>
            <p:ph type="body" idx="1"/>
          </p:nvPr>
        </p:nvSpPr>
        <p:spPr>
          <a:xfrm>
            <a:off x="2339009" y="1359825"/>
            <a:ext cx="3233529" cy="3328800"/>
          </a:xfrm>
          <a:prstGeom prst="rect">
            <a:avLst/>
          </a:prstGeom>
        </p:spPr>
        <p:txBody>
          <a:bodyPr spcFirstLastPara="1" wrap="square" lIns="91425" tIns="91425" rIns="91425" bIns="91425" anchor="t" anchorCtr="0">
            <a:noAutofit/>
          </a:bodyPr>
          <a:lstStyle/>
          <a:p>
            <a:pPr marL="139700" indent="0">
              <a:buNone/>
            </a:pPr>
            <a:r>
              <a:rPr lang="ga-IE" sz="1050" b="1" dirty="0"/>
              <a:t>Oideachas Sóisialta, Pearsanta agus Sláinte</a:t>
            </a:r>
            <a:endParaRPr lang="en-IE" sz="1050" b="1" dirty="0"/>
          </a:p>
          <a:p>
            <a:pPr marL="139700" indent="0">
              <a:buNone/>
            </a:pPr>
            <a:r>
              <a:rPr lang="ga-IE" sz="1050" b="1" dirty="0"/>
              <a:t>• Snáithe: </a:t>
            </a:r>
            <a:r>
              <a:rPr lang="ga-IE" sz="1050" dirty="0"/>
              <a:t>Mise.</a:t>
            </a:r>
            <a:endParaRPr lang="en-IE" sz="1050" dirty="0"/>
          </a:p>
          <a:p>
            <a:pPr marL="139700" indent="0">
              <a:buNone/>
            </a:pPr>
            <a:r>
              <a:rPr lang="ga-IE" sz="1050" b="1" dirty="0"/>
              <a:t>• Aonad snáithe: </a:t>
            </a:r>
            <a:r>
              <a:rPr lang="ga-IE" sz="1050" dirty="0"/>
              <a:t>Féinaitheantas.</a:t>
            </a:r>
            <a:endParaRPr lang="en-IE" sz="1050" dirty="0"/>
          </a:p>
          <a:p>
            <a:pPr marL="139700" indent="0">
              <a:buNone/>
            </a:pPr>
            <a:r>
              <a:rPr lang="ga-IE" sz="1050" dirty="0"/>
              <a:t>Dírigh ar fholláine agus teacht aniar a fhorbairt trí chleachtas aireach.</a:t>
            </a:r>
            <a:endParaRPr lang="en-IE" sz="1050" dirty="0"/>
          </a:p>
          <a:p>
            <a:pPr marL="0" indent="0">
              <a:buNone/>
            </a:pPr>
            <a:endParaRPr lang="en-IE" sz="1050" b="1" u="sng" dirty="0"/>
          </a:p>
          <a:p>
            <a:pPr marL="139700" indent="0">
              <a:buNone/>
            </a:pPr>
            <a:r>
              <a:rPr lang="ga-IE" sz="1000" b="1" dirty="0"/>
              <a:t>Tíreolaíocht</a:t>
            </a:r>
            <a:endParaRPr lang="en-IE" sz="1000" b="1" dirty="0"/>
          </a:p>
          <a:p>
            <a:pPr marL="139700" indent="0">
              <a:buNone/>
            </a:pPr>
            <a:r>
              <a:rPr lang="ga-IE" sz="1000" b="1" dirty="0"/>
              <a:t>• Snáithe: </a:t>
            </a:r>
            <a:r>
              <a:rPr lang="ga-IE" sz="1000" dirty="0"/>
              <a:t>Timpeallachtaí Nádúrtha.</a:t>
            </a:r>
            <a:endParaRPr lang="en-IE" sz="1000" dirty="0"/>
          </a:p>
          <a:p>
            <a:pPr marL="139700" indent="0">
              <a:buNone/>
            </a:pPr>
            <a:r>
              <a:rPr lang="ga-IE" sz="1000" b="1" dirty="0"/>
              <a:t>• Aonad snáithe: </a:t>
            </a:r>
            <a:r>
              <a:rPr lang="ga-IE" sz="1000" dirty="0"/>
              <a:t>An timpeallacht nádúrtha áitiúil.</a:t>
            </a:r>
            <a:endParaRPr lang="en-IE" sz="1000" dirty="0"/>
          </a:p>
          <a:p>
            <a:pPr marL="139700" indent="0">
              <a:buNone/>
            </a:pPr>
            <a:r>
              <a:rPr lang="ga-IE" sz="1000" dirty="0"/>
              <a:t>Ag féachaint ar na gnéithe nádúrtha sa phictiúr seo agus ag aimsiú an ábhair </a:t>
            </a:r>
            <a:r>
              <a:rPr lang="ga-IE" sz="1000" dirty="0" smtClean="0"/>
              <a:t>ar</a:t>
            </a:r>
            <a:r>
              <a:rPr lang="en-IE" sz="1000" dirty="0" smtClean="0"/>
              <a:t> </a:t>
            </a:r>
            <a:r>
              <a:rPr lang="ga-IE" sz="1000" dirty="0" smtClean="0"/>
              <a:t>mhapa</a:t>
            </a:r>
            <a:r>
              <a:rPr lang="ga-IE" sz="1000" dirty="0"/>
              <a:t>. Scrúdú a dhéanamh ar speicis flóra agus fána.</a:t>
            </a:r>
            <a:endParaRPr lang="en-IE" sz="1000" dirty="0"/>
          </a:p>
          <a:p>
            <a:pPr marL="139700" indent="0">
              <a:buNone/>
            </a:pPr>
            <a:endParaRPr lang="ga-IE" sz="1000" b="1" dirty="0" smtClean="0"/>
          </a:p>
          <a:p>
            <a:pPr marL="139700" indent="0">
              <a:buNone/>
            </a:pPr>
            <a:r>
              <a:rPr lang="ga-IE" sz="1000" b="1" dirty="0" smtClean="0"/>
              <a:t>Corpoideachas</a:t>
            </a:r>
            <a:endParaRPr lang="en-IE" sz="1000" b="1" dirty="0"/>
          </a:p>
          <a:p>
            <a:pPr marL="139700" indent="0">
              <a:buNone/>
            </a:pPr>
            <a:r>
              <a:rPr lang="ga-IE" sz="1000" b="1" dirty="0"/>
              <a:t>• Snáithe: </a:t>
            </a:r>
            <a:r>
              <a:rPr lang="ga-IE" sz="1000" dirty="0"/>
              <a:t>Gleacaíocht.</a:t>
            </a:r>
            <a:endParaRPr lang="en-IE" sz="1000" dirty="0"/>
          </a:p>
          <a:p>
            <a:pPr marL="139700" indent="0">
              <a:buNone/>
            </a:pPr>
            <a:r>
              <a:rPr lang="ga-IE" sz="1000" b="1" dirty="0"/>
              <a:t>• Aonad snáithe: </a:t>
            </a:r>
            <a:r>
              <a:rPr lang="ga-IE" sz="1000" dirty="0"/>
              <a:t>Gluaiseacht.</a:t>
            </a:r>
            <a:endParaRPr lang="en-IE" sz="1000" dirty="0"/>
          </a:p>
          <a:p>
            <a:pPr marL="139700" indent="0">
              <a:buNone/>
            </a:pPr>
            <a:r>
              <a:rPr lang="ga-IE" sz="1000" dirty="0"/>
              <a:t>Cothromaíocht agus gluaiseacht a fhiosrú trí do chorp a úsáid.</a:t>
            </a:r>
            <a:endParaRPr lang="en-IE" sz="1000" dirty="0"/>
          </a:p>
          <a:p>
            <a:pPr marL="0" lvl="0" indent="0" algn="l" rtl="0">
              <a:spcBef>
                <a:spcPts val="0"/>
              </a:spcBef>
              <a:spcAft>
                <a:spcPts val="0"/>
              </a:spcAft>
              <a:buNone/>
            </a:pPr>
            <a:endParaRPr lang="en-IE" sz="1000" dirty="0" smtClean="0"/>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1" name="Google Shape;76;p14"/>
          <p:cNvSpPr txBox="1">
            <a:spLocks noGrp="1"/>
          </p:cNvSpPr>
          <p:nvPr>
            <p:ph type="body" idx="1"/>
          </p:nvPr>
        </p:nvSpPr>
        <p:spPr>
          <a:xfrm>
            <a:off x="5691808" y="1359825"/>
            <a:ext cx="3081131" cy="3328800"/>
          </a:xfrm>
          <a:prstGeom prst="rect">
            <a:avLst/>
          </a:prstGeom>
        </p:spPr>
        <p:txBody>
          <a:bodyPr spcFirstLastPara="1" wrap="square" lIns="91425" tIns="91425" rIns="91425" bIns="91425" anchor="t" anchorCtr="0">
            <a:noAutofit/>
          </a:bodyPr>
          <a:lstStyle/>
          <a:p>
            <a:pPr marL="139700" indent="0">
              <a:buNone/>
            </a:pPr>
            <a:r>
              <a:rPr lang="ga-IE" sz="1050" b="1" dirty="0"/>
              <a:t>Ceol</a:t>
            </a:r>
            <a:endParaRPr lang="en-IE" sz="1050" b="1" dirty="0"/>
          </a:p>
          <a:p>
            <a:pPr marL="139700" indent="0">
              <a:buNone/>
            </a:pPr>
            <a:r>
              <a:rPr lang="ga-IE" sz="1050" b="1" dirty="0"/>
              <a:t>• Snáithe: </a:t>
            </a:r>
            <a:r>
              <a:rPr lang="ga-IE" sz="1050" dirty="0"/>
              <a:t>Éisteacht agus Freagairt.</a:t>
            </a:r>
            <a:endParaRPr lang="en-IE" sz="1050" dirty="0"/>
          </a:p>
          <a:p>
            <a:pPr marL="139700" indent="0">
              <a:buNone/>
            </a:pPr>
            <a:r>
              <a:rPr lang="ga-IE" sz="1050" b="1" dirty="0"/>
              <a:t>• Snáithe aonad: </a:t>
            </a:r>
            <a:r>
              <a:rPr lang="ga-IE" sz="1050" dirty="0"/>
              <a:t>fuaimeanna a fhiosrú</a:t>
            </a:r>
            <a:endParaRPr lang="en-IE" sz="1050" dirty="0"/>
          </a:p>
          <a:p>
            <a:pPr marL="139700" indent="0">
              <a:buNone/>
            </a:pPr>
            <a:r>
              <a:rPr lang="ga-IE" sz="1050" b="1" dirty="0"/>
              <a:t>• Snáithe: </a:t>
            </a:r>
            <a:r>
              <a:rPr lang="ga-IE" sz="1050" dirty="0"/>
              <a:t>Cumadóireacht.</a:t>
            </a:r>
            <a:endParaRPr lang="en-IE" sz="1050" dirty="0"/>
          </a:p>
          <a:p>
            <a:pPr marL="139700" indent="0">
              <a:buNone/>
            </a:pPr>
            <a:r>
              <a:rPr lang="ga-IE" sz="1050" b="1" dirty="0"/>
              <a:t>• Aonad snáithe: </a:t>
            </a:r>
            <a:r>
              <a:rPr lang="ga-IE" sz="1050" dirty="0"/>
              <a:t>Ag cumadh  láithreach agus ag </a:t>
            </a:r>
            <a:r>
              <a:rPr lang="ga-IE" sz="1050" dirty="0" smtClean="0"/>
              <a:t>cruthú.</a:t>
            </a:r>
            <a:r>
              <a:rPr lang="en-IE" sz="1050" dirty="0"/>
              <a:t> </a:t>
            </a:r>
            <a:r>
              <a:rPr lang="ga-IE" sz="1050" dirty="0" smtClean="0"/>
              <a:t>Ag </a:t>
            </a:r>
            <a:r>
              <a:rPr lang="ga-IE" sz="1050" dirty="0"/>
              <a:t>úsáid na céadfa chun fuaimeanna a thuiscint.</a:t>
            </a:r>
            <a:endParaRPr lang="en-IE" sz="1050" dirty="0"/>
          </a:p>
          <a:p>
            <a:pPr marL="0" indent="0">
              <a:buNone/>
            </a:pPr>
            <a:endParaRPr lang="en-IE" sz="1050" dirty="0">
              <a:solidFill>
                <a:schemeClr val="bg2"/>
              </a:solidFill>
            </a:endParaRPr>
          </a:p>
          <a:p>
            <a:pPr marL="139700" indent="0">
              <a:buNone/>
            </a:pPr>
            <a:r>
              <a:rPr lang="ga-IE" sz="1000" b="1" dirty="0"/>
              <a:t>Drámaíocht</a:t>
            </a:r>
            <a:endParaRPr lang="en-IE" sz="1000" b="1" dirty="0"/>
          </a:p>
          <a:p>
            <a:pPr marL="139700" indent="0">
              <a:buNone/>
            </a:pPr>
            <a:r>
              <a:rPr lang="ga-IE" sz="1000" b="1" dirty="0"/>
              <a:t>• Snáithe: </a:t>
            </a:r>
            <a:r>
              <a:rPr lang="ga-IE" sz="1000" dirty="0"/>
              <a:t>Drámaíocht chun mothúcháin, eolas agus smaointe a phléigh, as </a:t>
            </a:r>
            <a:r>
              <a:rPr lang="ga-IE" sz="1000" dirty="0" smtClean="0"/>
              <a:t>a</a:t>
            </a:r>
            <a:r>
              <a:rPr lang="en-IE" sz="1000" dirty="0"/>
              <a:t> </a:t>
            </a:r>
            <a:r>
              <a:rPr lang="ga-IE" sz="1000" dirty="0" smtClean="0"/>
              <a:t>dtiocfaidh </a:t>
            </a:r>
            <a:r>
              <a:rPr lang="ga-IE" sz="1000" dirty="0"/>
              <a:t>tuiscint.</a:t>
            </a:r>
            <a:endParaRPr lang="en-IE" sz="1000" dirty="0"/>
          </a:p>
          <a:p>
            <a:pPr marL="139700" indent="0">
              <a:buNone/>
            </a:pPr>
            <a:r>
              <a:rPr lang="ga-IE" sz="1000" b="1" dirty="0"/>
              <a:t>• Aonad Snáithe: </a:t>
            </a:r>
            <a:r>
              <a:rPr lang="ga-IE" sz="1000" dirty="0"/>
              <a:t>Drámaíocht a iniúchadh agus a </a:t>
            </a:r>
            <a:r>
              <a:rPr lang="ga-IE" sz="1000" dirty="0" smtClean="0"/>
              <a:t>dhéanamh.</a:t>
            </a:r>
            <a:r>
              <a:rPr lang="en-IE" sz="1000" dirty="0"/>
              <a:t> </a:t>
            </a:r>
            <a:r>
              <a:rPr lang="ga-IE" sz="1000" dirty="0" smtClean="0"/>
              <a:t>Ag </a:t>
            </a:r>
            <a:r>
              <a:rPr lang="ga-IE" sz="1000" dirty="0"/>
              <a:t>obair le chéile i ngrúpaí beaga chun scéal ióga a chruthú agus a dhéanamh atá spreagtha ag </a:t>
            </a:r>
            <a:r>
              <a:rPr lang="ga-IE" sz="1000" dirty="0" smtClean="0"/>
              <a:t>saothar </a:t>
            </a:r>
            <a:endParaRPr lang="en-IE" sz="1000" dirty="0" smtClean="0"/>
          </a:p>
          <a:p>
            <a:pPr marL="139700" indent="0">
              <a:buNone/>
            </a:pPr>
            <a:r>
              <a:rPr lang="ga-IE" sz="1000" dirty="0" smtClean="0"/>
              <a:t>ealaíne</a:t>
            </a:r>
            <a:r>
              <a:rPr lang="ga-IE" sz="1000" dirty="0"/>
              <a:t>.</a:t>
            </a: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4570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smtClean="0">
                <a:latin typeface="TyStencil Pro Medium" panose="02000605080000020003" pitchFamily="50" charset="0"/>
              </a:rPr>
              <a:t>Réamhrá</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211349"/>
            <a:ext cx="3153174" cy="1752275"/>
          </a:xfrm>
          <a:prstGeom prst="rect">
            <a:avLst/>
          </a:prstGeom>
        </p:spPr>
        <p:txBody>
          <a:bodyPr spcFirstLastPara="1" wrap="square" lIns="91425" tIns="91425" rIns="91425" bIns="91425" anchor="t" anchorCtr="0">
            <a:noAutofit/>
          </a:bodyPr>
          <a:lstStyle/>
          <a:p>
            <a:pPr marL="0" indent="0">
              <a:buNone/>
            </a:pPr>
            <a:r>
              <a:rPr lang="ga-IE" sz="1000" dirty="0"/>
              <a:t>Ní raibh sé chomh tábhachtach riamh tacú le folláine páistí.  Is é an t-aireachas ná  stopadh, d’aon ghnó agus  aird a thabhairt  ar an bpointe i láthair na huaire, gan breithiúnas a thabhairt. Tugann sé am dúinn ceangal a dhéanamh linn féin agus leis an domhan timpeall orainn  agus taithí iomlán a fháil ar a bhfuil ar siúl. Is féidir linn aireachas  a chleachtadh trí am a chaitheamh ag féachaint ar shaothar ealaíne. Is féidir leis an teagmháil seo cabhrú lenár n-intinn ghnóthach a shuaimhniú agus a shocrú</a:t>
            </a:r>
            <a:r>
              <a:rPr lang="ga-IE" sz="1000" dirty="0" smtClean="0"/>
              <a:t>.</a:t>
            </a:r>
            <a:endParaRPr lang="en-IE" sz="1000" dirty="0" smtClean="0"/>
          </a:p>
          <a:p>
            <a:pPr marL="139700" indent="0">
              <a:buNone/>
            </a:pPr>
            <a:endParaRPr lang="en-IE" sz="1000" dirty="0" smtClean="0"/>
          </a:p>
          <a:p>
            <a:pPr marL="139700" indent="0">
              <a:buNone/>
            </a:pPr>
            <a:r>
              <a:rPr lang="en-GB" sz="1000" b="1" dirty="0" err="1" smtClean="0">
                <a:latin typeface="Open Sans" panose="020B0606030504020204" pitchFamily="34" charset="0"/>
                <a:ea typeface="Open Sans" panose="020B0606030504020204" pitchFamily="34" charset="0"/>
                <a:cs typeface="Open Sans" panose="020B0606030504020204" pitchFamily="34" charset="0"/>
              </a:rPr>
              <a:t>Clár</a:t>
            </a:r>
            <a:r>
              <a:rPr lang="en-GB" sz="1000" b="1" dirty="0" smtClean="0">
                <a:latin typeface="Open Sans" panose="020B0606030504020204" pitchFamily="34" charset="0"/>
                <a:ea typeface="Open Sans" panose="020B0606030504020204" pitchFamily="34" charset="0"/>
                <a:cs typeface="Open Sans" panose="020B0606030504020204" pitchFamily="34" charset="0"/>
              </a:rPr>
              <a:t> </a:t>
            </a:r>
            <a:r>
              <a:rPr lang="en-GB" sz="1000" b="1" dirty="0" err="1">
                <a:latin typeface="Open Sans" panose="020B0606030504020204" pitchFamily="34" charset="0"/>
                <a:ea typeface="Open Sans" panose="020B0606030504020204" pitchFamily="34" charset="0"/>
                <a:cs typeface="Open Sans" panose="020B0606030504020204" pitchFamily="34" charset="0"/>
              </a:rPr>
              <a:t>ábhair</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en-GB" sz="1000" dirty="0" err="1" smtClean="0">
                <a:latin typeface="Open Sans" panose="020B0606030504020204" pitchFamily="34" charset="0"/>
                <a:ea typeface="Open Sans" panose="020B0606030504020204" pitchFamily="34" charset="0"/>
                <a:cs typeface="Open Sans" panose="020B0606030504020204" pitchFamily="34" charset="0"/>
              </a:rPr>
              <a:t>Cén</a:t>
            </a:r>
            <a:r>
              <a:rPr lang="en-GB" sz="1000" dirty="0" smtClean="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chaoi</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ar</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féidir</a:t>
            </a:r>
            <a:r>
              <a:rPr lang="en-GB" sz="1000" dirty="0">
                <a:latin typeface="Open Sans" panose="020B0606030504020204" pitchFamily="34" charset="0"/>
                <a:ea typeface="Open Sans" panose="020B0606030504020204" pitchFamily="34" charset="0"/>
                <a:cs typeface="Open Sans" panose="020B0606030504020204" pitchFamily="34" charset="0"/>
              </a:rPr>
              <a:t> an </a:t>
            </a:r>
            <a:r>
              <a:rPr lang="en-GB" sz="1000" dirty="0" err="1">
                <a:latin typeface="Open Sans" panose="020B0606030504020204" pitchFamily="34" charset="0"/>
                <a:ea typeface="Open Sans" panose="020B0606030504020204" pitchFamily="34" charset="0"/>
                <a:cs typeface="Open Sans" panose="020B0606030504020204" pitchFamily="34" charset="0"/>
              </a:rPr>
              <a:t>acmhainn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seo</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úsáid</a:t>
            </a:r>
            <a:r>
              <a:rPr lang="en-GB" sz="1000" dirty="0" smtClean="0">
                <a:latin typeface="Open Sans" panose="020B0606030504020204" pitchFamily="34" charset="0"/>
                <a:ea typeface="Open Sans" panose="020B0606030504020204" pitchFamily="34" charset="0"/>
                <a:cs typeface="Open Sans" panose="020B0606030504020204" pitchFamily="34" charset="0"/>
              </a:rPr>
              <a:t>.... 3</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en-GB" sz="1000" dirty="0" err="1">
                <a:latin typeface="Open Sans" panose="020B0606030504020204" pitchFamily="34" charset="0"/>
                <a:ea typeface="Open Sans" panose="020B0606030504020204" pitchFamily="34" charset="0"/>
                <a:cs typeface="Open Sans" panose="020B0606030504020204" pitchFamily="34" charset="0"/>
              </a:rPr>
              <a:t>Céim</a:t>
            </a:r>
            <a:r>
              <a:rPr lang="en-GB" sz="1000" dirty="0">
                <a:latin typeface="Open Sans" panose="020B0606030504020204" pitchFamily="34" charset="0"/>
                <a:ea typeface="Open Sans" panose="020B0606030504020204" pitchFamily="34" charset="0"/>
                <a:cs typeface="Open Sans" panose="020B0606030504020204" pitchFamily="34" charset="0"/>
              </a:rPr>
              <a:t> 1: </a:t>
            </a:r>
            <a:r>
              <a:rPr lang="ga-IE" sz="1000" dirty="0">
                <a:latin typeface="Open Sans" panose="020B0606030504020204" pitchFamily="34" charset="0"/>
                <a:ea typeface="Open Sans" panose="020B0606030504020204" pitchFamily="34" charset="0"/>
                <a:cs typeface="Open Sans" panose="020B0606030504020204" pitchFamily="34" charset="0"/>
              </a:rPr>
              <a:t>Tabhair tréimhse ama</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IE" sz="1000" dirty="0" smtClean="0">
                <a:latin typeface="Open Sans" panose="020B0606030504020204" pitchFamily="34" charset="0"/>
                <a:ea typeface="Open Sans" panose="020B0606030504020204" pitchFamily="34" charset="0"/>
                <a:cs typeface="Open Sans" panose="020B0606030504020204" pitchFamily="34" charset="0"/>
              </a:rPr>
              <a:t>.</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4</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en-GB" sz="1000" dirty="0" err="1">
                <a:latin typeface="Open Sans" panose="020B0606030504020204" pitchFamily="34" charset="0"/>
                <a:ea typeface="Open Sans" panose="020B0606030504020204" pitchFamily="34" charset="0"/>
                <a:cs typeface="Open Sans" panose="020B0606030504020204" pitchFamily="34" charset="0"/>
              </a:rPr>
              <a:t>Céim</a:t>
            </a:r>
            <a:r>
              <a:rPr lang="en-GB" sz="1000" dirty="0">
                <a:latin typeface="Open Sans" panose="020B0606030504020204" pitchFamily="34" charset="0"/>
                <a:ea typeface="Open Sans" panose="020B0606030504020204" pitchFamily="34" charset="0"/>
                <a:cs typeface="Open Sans" panose="020B0606030504020204" pitchFamily="34" charset="0"/>
              </a:rPr>
              <a:t> 2: </a:t>
            </a:r>
            <a:r>
              <a:rPr lang="en-GB" sz="1000" dirty="0" err="1">
                <a:latin typeface="Open Sans" panose="020B0606030504020204" pitchFamily="34" charset="0"/>
                <a:ea typeface="Open Sans" panose="020B0606030504020204" pitchFamily="34" charset="0"/>
                <a:cs typeface="Open Sans" panose="020B0606030504020204" pitchFamily="34" charset="0"/>
              </a:rPr>
              <a:t>Scíth</a:t>
            </a:r>
            <a:r>
              <a:rPr lang="en-GB" sz="1000" dirty="0">
                <a:latin typeface="Open Sans" panose="020B0606030504020204" pitchFamily="34" charset="0"/>
                <a:ea typeface="Open Sans" panose="020B0606030504020204" pitchFamily="34" charset="0"/>
                <a:cs typeface="Open Sans" panose="020B0606030504020204" pitchFamily="34" charset="0"/>
              </a:rPr>
              <a:t> a </a:t>
            </a:r>
            <a:r>
              <a:rPr lang="en-GB" sz="1000" dirty="0" err="1">
                <a:latin typeface="Open Sans" panose="020B0606030504020204" pitchFamily="34" charset="0"/>
                <a:ea typeface="Open Sans" panose="020B0606030504020204" pitchFamily="34" charset="0"/>
                <a:cs typeface="Open Sans" panose="020B0606030504020204" pitchFamily="34" charset="0"/>
              </a:rPr>
              <a:t>ligean</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agus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smtClean="0">
                <a:latin typeface="Open Sans" panose="020B0606030504020204" pitchFamily="34" charset="0"/>
                <a:ea typeface="Open Sans" panose="020B0606030504020204" pitchFamily="34" charset="0"/>
                <a:cs typeface="Open Sans" panose="020B0606030504020204" pitchFamily="34" charset="0"/>
              </a:rPr>
              <a:t>análú</a:t>
            </a:r>
            <a:r>
              <a:rPr lang="en-IE" sz="1000" dirty="0" smtClean="0">
                <a:latin typeface="Open Sans" panose="020B0606030504020204" pitchFamily="34" charset="0"/>
                <a:ea typeface="Open Sans" panose="020B0606030504020204" pitchFamily="34" charset="0"/>
                <a:cs typeface="Open Sans" panose="020B0606030504020204" pitchFamily="34" charset="0"/>
              </a:rPr>
              <a:t> </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IE" sz="1000" dirty="0" smtClean="0">
                <a:latin typeface="Open Sans" panose="020B0606030504020204" pitchFamily="34" charset="0"/>
                <a:ea typeface="Open Sans" panose="020B0606030504020204" pitchFamily="34" charset="0"/>
                <a:cs typeface="Open Sans" panose="020B0606030504020204" pitchFamily="34" charset="0"/>
              </a:rPr>
              <a:t>.</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5</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en-GB" sz="1000" dirty="0" err="1">
                <a:latin typeface="Open Sans" panose="020B0606030504020204" pitchFamily="34" charset="0"/>
                <a:ea typeface="Open Sans" panose="020B0606030504020204" pitchFamily="34" charset="0"/>
                <a:cs typeface="Open Sans" panose="020B0606030504020204" pitchFamily="34" charset="0"/>
              </a:rPr>
              <a:t>Céim</a:t>
            </a:r>
            <a:r>
              <a:rPr lang="en-GB" sz="1000" dirty="0">
                <a:latin typeface="Open Sans" panose="020B0606030504020204" pitchFamily="34" charset="0"/>
                <a:ea typeface="Open Sans" panose="020B0606030504020204" pitchFamily="34" charset="0"/>
                <a:cs typeface="Open Sans" panose="020B0606030504020204" pitchFamily="34" charset="0"/>
              </a:rPr>
              <a:t> 3: Na </a:t>
            </a:r>
            <a:r>
              <a:rPr lang="en-GB" sz="1000" dirty="0" err="1">
                <a:latin typeface="Open Sans" panose="020B0606030504020204" pitchFamily="34" charset="0"/>
                <a:ea typeface="Open Sans" panose="020B0606030504020204" pitchFamily="34" charset="0"/>
                <a:cs typeface="Open Sans" panose="020B0606030504020204" pitchFamily="34" charset="0"/>
              </a:rPr>
              <a:t>Cúig</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Chéadfa</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IE" sz="1000" dirty="0" smtClean="0">
                <a:latin typeface="Open Sans" panose="020B0606030504020204" pitchFamily="34" charset="0"/>
                <a:ea typeface="Open Sans" panose="020B0606030504020204" pitchFamily="34" charset="0"/>
                <a:cs typeface="Open Sans" panose="020B0606030504020204" pitchFamily="34" charset="0"/>
              </a:rPr>
              <a:t>...</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7</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en-GB" sz="1000" dirty="0" err="1">
                <a:latin typeface="Open Sans" panose="020B0606030504020204" pitchFamily="34" charset="0"/>
                <a:ea typeface="Open Sans" panose="020B0606030504020204" pitchFamily="34" charset="0"/>
                <a:cs typeface="Open Sans" panose="020B0606030504020204" pitchFamily="34" charset="0"/>
              </a:rPr>
              <a:t>Céim</a:t>
            </a:r>
            <a:r>
              <a:rPr lang="en-GB" sz="1000" dirty="0">
                <a:latin typeface="Open Sans" panose="020B0606030504020204" pitchFamily="34" charset="0"/>
                <a:ea typeface="Open Sans" panose="020B0606030504020204" pitchFamily="34" charset="0"/>
                <a:cs typeface="Open Sans" panose="020B0606030504020204" pitchFamily="34" charset="0"/>
              </a:rPr>
              <a:t> 4: </a:t>
            </a:r>
            <a:r>
              <a:rPr lang="ga-IE" sz="1000" dirty="0">
                <a:latin typeface="Open Sans" panose="020B0606030504020204" pitchFamily="34" charset="0"/>
                <a:ea typeface="Open Sans" panose="020B0606030504020204" pitchFamily="34" charset="0"/>
                <a:cs typeface="Open Sans" panose="020B0606030504020204" pitchFamily="34" charset="0"/>
              </a:rPr>
              <a:t>Ióga</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IE" sz="1000" dirty="0" smtClean="0">
                <a:latin typeface="Open Sans" panose="020B0606030504020204" pitchFamily="34" charset="0"/>
                <a:ea typeface="Open Sans" panose="020B0606030504020204" pitchFamily="34" charset="0"/>
                <a:cs typeface="Open Sans" panose="020B0606030504020204" pitchFamily="34" charset="0"/>
              </a:rPr>
              <a:t>.....</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9</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ga-IE" sz="1000" dirty="0">
                <a:latin typeface="Open Sans" panose="020B0606030504020204" pitchFamily="34" charset="0"/>
                <a:ea typeface="Open Sans" panose="020B0606030504020204" pitchFamily="34" charset="0"/>
                <a:cs typeface="Open Sans" panose="020B0606030504020204" pitchFamily="34" charset="0"/>
              </a:rPr>
              <a:t>Doimhneacht </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en-GB" sz="1000" dirty="0" err="1">
                <a:latin typeface="Open Sans" panose="020B0606030504020204" pitchFamily="34" charset="0"/>
                <a:ea typeface="Open Sans" panose="020B0606030504020204" pitchFamily="34" charset="0"/>
                <a:cs typeface="Open Sans" panose="020B0606030504020204" pitchFamily="34" charset="0"/>
              </a:rPr>
              <a:t>Eas</a:t>
            </a:r>
            <a:r>
              <a:rPr lang="en-GB" sz="1000" dirty="0">
                <a:latin typeface="Open Sans" panose="020B0606030504020204" pitchFamily="34" charset="0"/>
                <a:ea typeface="Open Sans" panose="020B0606030504020204" pitchFamily="34" charset="0"/>
                <a:cs typeface="Open Sans" panose="020B0606030504020204" pitchFamily="34" charset="0"/>
              </a:rPr>
              <a:t> </a:t>
            </a:r>
            <a:r>
              <a:rPr lang="ga-IE" sz="1000" dirty="0">
                <a:latin typeface="Open Sans" panose="020B0606030504020204" pitchFamily="34" charset="0"/>
                <a:ea typeface="Open Sans" panose="020B0606030504020204" pitchFamily="34" charset="0"/>
                <a:cs typeface="Open Sans" panose="020B0606030504020204" pitchFamily="34" charset="0"/>
              </a:rPr>
              <a:t> Chúirt  an Phaoraigh</a:t>
            </a:r>
            <a:r>
              <a:rPr lang="ga-IE" sz="1000" dirty="0" smtClean="0">
                <a:latin typeface="Open Sans" panose="020B0606030504020204" pitchFamily="34" charset="0"/>
                <a:ea typeface="Open Sans" panose="020B0606030504020204" pitchFamily="34" charset="0"/>
                <a:cs typeface="Open Sans" panose="020B0606030504020204" pitchFamily="34" charset="0"/>
              </a:rPr>
              <a:t>‘........</a:t>
            </a:r>
            <a:r>
              <a:rPr lang="en-GB" sz="1000" dirty="0">
                <a:latin typeface="Open Sans" panose="020B0606030504020204" pitchFamily="34" charset="0"/>
                <a:ea typeface="Open Sans" panose="020B0606030504020204" pitchFamily="34" charset="0"/>
                <a:cs typeface="Open Sans" panose="020B0606030504020204" pitchFamily="34" charset="0"/>
              </a:rPr>
              <a:t>15</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139700" indent="0">
              <a:buNone/>
            </a:pPr>
            <a:r>
              <a:rPr lang="en-GB" sz="1000" dirty="0">
                <a:latin typeface="Open Sans" panose="020B0606030504020204" pitchFamily="34" charset="0"/>
                <a:ea typeface="Open Sans" panose="020B0606030504020204" pitchFamily="34" charset="0"/>
                <a:cs typeface="Open Sans" panose="020B0606030504020204" pitchFamily="34" charset="0"/>
              </a:rPr>
              <a:t> </a:t>
            </a:r>
            <a:endParaRPr lang="en-IE" sz="1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ga-IE" sz="1000" dirty="0" smtClean="0"/>
          </a:p>
          <a:p>
            <a:pPr marL="0" indent="0">
              <a:buNone/>
            </a:pPr>
            <a:endParaRPr lang="ga-IE" sz="1000" dirty="0"/>
          </a:p>
          <a:p>
            <a:pPr marL="0" indent="0">
              <a:buNone/>
            </a:pPr>
            <a:endParaRPr lang="en-IE" sz="1000" dirty="0">
              <a:solidFill>
                <a:schemeClr val="bg2"/>
              </a:solidFill>
            </a:endParaRPr>
          </a:p>
          <a:p>
            <a:pPr marL="0" indent="0">
              <a:spcBef>
                <a:spcPts val="1600"/>
              </a:spcBef>
              <a:buSzPts val="1100"/>
              <a:buNone/>
            </a:pPr>
            <a:endParaRPr sz="1000" dirty="0"/>
          </a:p>
          <a:p>
            <a:pPr marL="0" indent="0">
              <a:spcBef>
                <a:spcPts val="1600"/>
              </a:spcBef>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1" name="Google Shape;76;p14"/>
          <p:cNvSpPr txBox="1">
            <a:spLocks noGrp="1"/>
          </p:cNvSpPr>
          <p:nvPr>
            <p:ph type="body" idx="1"/>
          </p:nvPr>
        </p:nvSpPr>
        <p:spPr>
          <a:xfrm>
            <a:off x="5638800" y="1068518"/>
            <a:ext cx="3081850" cy="3620108"/>
          </a:xfrm>
          <a:prstGeom prst="rect">
            <a:avLst/>
          </a:prstGeom>
        </p:spPr>
        <p:txBody>
          <a:bodyPr spcFirstLastPara="1" wrap="square" lIns="91425" tIns="91425" rIns="91425" bIns="91425" anchor="t" anchorCtr="0">
            <a:noAutofit/>
          </a:bodyPr>
          <a:lstStyle/>
          <a:p>
            <a:pPr marL="0" indent="0">
              <a:spcBef>
                <a:spcPts val="1600"/>
              </a:spcBef>
              <a:buSzPts val="1100"/>
              <a:buNone/>
            </a:pPr>
            <a:r>
              <a:rPr lang="ga-IE" sz="1000" b="1" dirty="0"/>
              <a:t>An </a:t>
            </a:r>
            <a:r>
              <a:rPr lang="ga-IE" sz="1000" b="1" dirty="0" smtClean="0"/>
              <a:t>t</a:t>
            </a:r>
            <a:r>
              <a:rPr lang="en-GB" sz="1000" b="1" dirty="0" err="1" smtClean="0"/>
              <a:t>Údar</a:t>
            </a:r>
            <a:r>
              <a:rPr lang="en-IE" sz="1000" dirty="0"/>
              <a:t/>
            </a:r>
            <a:br>
              <a:rPr lang="en-IE" sz="1000" dirty="0"/>
            </a:br>
            <a:r>
              <a:rPr lang="en-IE" sz="1000" dirty="0" smtClean="0"/>
              <a:t>Is </a:t>
            </a:r>
            <a:r>
              <a:rPr lang="en-IE" sz="1000" dirty="0"/>
              <a:t>í Maria Broderick MAVA(NCAD), Dip. Hist. of. Art (Galileo Galilei), Dip. Hist. of. Art (TCD), B.Ed </a:t>
            </a:r>
            <a:r>
              <a:rPr lang="en-GB" sz="1000" dirty="0"/>
              <a:t> an Leas-</a:t>
            </a:r>
            <a:r>
              <a:rPr lang="en-GB" sz="1000" dirty="0" err="1"/>
              <a:t>Phríomhoide</a:t>
            </a:r>
            <a:r>
              <a:rPr lang="en-GB" sz="1000" dirty="0"/>
              <a:t> </a:t>
            </a:r>
            <a:r>
              <a:rPr lang="en-GB" sz="1000" dirty="0" err="1"/>
              <a:t>i</a:t>
            </a:r>
            <a:r>
              <a:rPr lang="en-GB" sz="1000" dirty="0"/>
              <a:t> St. Mary’s</a:t>
            </a:r>
            <a:r>
              <a:rPr lang="ga-IE" sz="1000" dirty="0"/>
              <a:t>,  Scoil Náisiúnta Taobh na Coille</a:t>
            </a:r>
            <a:r>
              <a:rPr lang="en-GB" sz="1000" dirty="0"/>
              <a:t> , </a:t>
            </a:r>
            <a:r>
              <a:rPr lang="en-GB" sz="1000" dirty="0" err="1"/>
              <a:t>Áth</a:t>
            </a:r>
            <a:r>
              <a:rPr lang="en-GB" sz="1000" dirty="0"/>
              <a:t> an </a:t>
            </a:r>
            <a:r>
              <a:rPr lang="en-GB" sz="1000" dirty="0" err="1"/>
              <a:t>Ghainimh</a:t>
            </a:r>
            <a:r>
              <a:rPr lang="ga-IE" sz="1000" dirty="0"/>
              <a:t>, Baile Átha Cliath 18, an t-údar </a:t>
            </a:r>
            <a:r>
              <a:rPr lang="en-GB" sz="1000" dirty="0" err="1"/>
              <a:t>agus</a:t>
            </a:r>
            <a:r>
              <a:rPr lang="en-GB" sz="1000" dirty="0"/>
              <a:t>  is </a:t>
            </a:r>
            <a:r>
              <a:rPr lang="en-GB" sz="1000" dirty="0" err="1"/>
              <a:t>treoraí</a:t>
            </a:r>
            <a:r>
              <a:rPr lang="en-GB" sz="1000" dirty="0"/>
              <a:t> </a:t>
            </a:r>
            <a:r>
              <a:rPr lang="en-GB" sz="1000" dirty="0" err="1"/>
              <a:t>turais</a:t>
            </a:r>
            <a:r>
              <a:rPr lang="en-GB" sz="1000" dirty="0"/>
              <a:t> </a:t>
            </a:r>
            <a:r>
              <a:rPr lang="en-GB" sz="1000" dirty="0" err="1"/>
              <a:t>í</a:t>
            </a:r>
            <a:r>
              <a:rPr lang="en-GB" sz="1000" dirty="0"/>
              <a:t> </a:t>
            </a:r>
            <a:r>
              <a:rPr lang="en-GB" sz="1000" dirty="0" err="1"/>
              <a:t>freisin</a:t>
            </a:r>
            <a:r>
              <a:rPr lang="en-GB" sz="1000" dirty="0"/>
              <a:t> </a:t>
            </a:r>
            <a:r>
              <a:rPr lang="en-GB" sz="1000" dirty="0" err="1"/>
              <a:t>i</a:t>
            </a:r>
            <a:r>
              <a:rPr lang="en-GB" sz="1000" dirty="0"/>
              <a:t> </a:t>
            </a:r>
            <a:r>
              <a:rPr lang="en-GB" sz="1000" dirty="0" err="1"/>
              <a:t>nGailearaí</a:t>
            </a:r>
            <a:r>
              <a:rPr lang="en-GB" sz="1000" dirty="0"/>
              <a:t> </a:t>
            </a:r>
            <a:r>
              <a:rPr lang="en-GB" sz="1000" dirty="0" err="1"/>
              <a:t>Náisiúnta</a:t>
            </a:r>
            <a:r>
              <a:rPr lang="en-GB" sz="1000" dirty="0"/>
              <a:t> </a:t>
            </a:r>
            <a:r>
              <a:rPr lang="en-GB" sz="1000" dirty="0" err="1"/>
              <a:t>na</a:t>
            </a:r>
            <a:r>
              <a:rPr lang="en-GB" sz="1000" dirty="0"/>
              <a:t> </a:t>
            </a:r>
            <a:r>
              <a:rPr lang="en-GB" sz="1000" dirty="0" err="1"/>
              <a:t>hÉireann</a:t>
            </a:r>
            <a:r>
              <a:rPr lang="en-GB" sz="1000" dirty="0"/>
              <a:t>. </a:t>
            </a:r>
            <a:r>
              <a:rPr lang="en-GB" sz="1000" dirty="0" err="1"/>
              <a:t>Tháinig</a:t>
            </a:r>
            <a:r>
              <a:rPr lang="en-GB" sz="1000" dirty="0"/>
              <a:t> </a:t>
            </a:r>
            <a:r>
              <a:rPr lang="en-GB" sz="1000" dirty="0" err="1"/>
              <a:t>buaicphointe</a:t>
            </a:r>
            <a:r>
              <a:rPr lang="en-GB" sz="1000" dirty="0"/>
              <a:t> a </a:t>
            </a:r>
            <a:r>
              <a:rPr lang="en-GB" sz="1000" dirty="0" err="1"/>
              <a:t>cuid</a:t>
            </a:r>
            <a:r>
              <a:rPr lang="en-GB" sz="1000" dirty="0"/>
              <a:t> </a:t>
            </a:r>
            <a:r>
              <a:rPr lang="en-GB" sz="1000" dirty="0" err="1"/>
              <a:t>staidéir</a:t>
            </a:r>
            <a:r>
              <a:rPr lang="en-GB" sz="1000" dirty="0"/>
              <a:t> </a:t>
            </a:r>
            <a:r>
              <a:rPr lang="en-GB" sz="1000" dirty="0" err="1"/>
              <a:t>i</a:t>
            </a:r>
            <a:r>
              <a:rPr lang="en-GB" sz="1000" dirty="0"/>
              <a:t> Stair </a:t>
            </a:r>
            <a:r>
              <a:rPr lang="en-GB" sz="1000" dirty="0" err="1"/>
              <a:t>na</a:t>
            </a:r>
            <a:r>
              <a:rPr lang="en-GB" sz="1000" dirty="0"/>
              <a:t> </a:t>
            </a:r>
            <a:r>
              <a:rPr lang="en-GB" sz="1000" dirty="0" err="1"/>
              <a:t>hEalaíne</a:t>
            </a:r>
            <a:r>
              <a:rPr lang="en-GB" sz="1000" dirty="0"/>
              <a:t> </a:t>
            </a:r>
            <a:r>
              <a:rPr lang="en-GB" sz="1000" dirty="0" err="1"/>
              <a:t>nuair</a:t>
            </a:r>
            <a:r>
              <a:rPr lang="en-GB" sz="1000" dirty="0"/>
              <a:t> a </a:t>
            </a:r>
            <a:r>
              <a:rPr lang="en-GB" sz="1000" dirty="0" err="1"/>
              <a:t>chaith</a:t>
            </a:r>
            <a:r>
              <a:rPr lang="en-GB" sz="1000" dirty="0"/>
              <a:t> </a:t>
            </a:r>
            <a:r>
              <a:rPr lang="en-GB" sz="1000" dirty="0" err="1"/>
              <a:t>sí</a:t>
            </a:r>
            <a:r>
              <a:rPr lang="en-GB" sz="1000" dirty="0"/>
              <a:t> </a:t>
            </a:r>
            <a:r>
              <a:rPr lang="en-GB" sz="1000" dirty="0" err="1"/>
              <a:t>ceithre</a:t>
            </a:r>
            <a:r>
              <a:rPr lang="en-GB" sz="1000" dirty="0"/>
              <a:t> </a:t>
            </a:r>
            <a:r>
              <a:rPr lang="en-GB" sz="1000" dirty="0" err="1"/>
              <a:t>mhí</a:t>
            </a:r>
            <a:r>
              <a:rPr lang="en-GB" sz="1000" dirty="0"/>
              <a:t> </a:t>
            </a:r>
            <a:r>
              <a:rPr lang="en-GB" sz="1000" dirty="0" err="1"/>
              <a:t>ag</a:t>
            </a:r>
            <a:r>
              <a:rPr lang="en-GB" sz="1000" dirty="0"/>
              <a:t> </a:t>
            </a:r>
            <a:r>
              <a:rPr lang="en-GB" sz="1000" dirty="0" err="1"/>
              <a:t>staidéar</a:t>
            </a:r>
            <a:r>
              <a:rPr lang="en-GB" sz="1000" dirty="0"/>
              <a:t> </a:t>
            </a:r>
            <a:r>
              <a:rPr lang="en-GB" sz="1000" dirty="0" err="1"/>
              <a:t>i</a:t>
            </a:r>
            <a:r>
              <a:rPr lang="en-GB" sz="1000" dirty="0"/>
              <a:t> </a:t>
            </a:r>
            <a:r>
              <a:rPr lang="en-GB" sz="1000" dirty="0" err="1"/>
              <a:t>gcathair</a:t>
            </a:r>
            <a:r>
              <a:rPr lang="en-GB" sz="1000" dirty="0"/>
              <a:t> </a:t>
            </a:r>
            <a:r>
              <a:rPr lang="en-GB" sz="1000" dirty="0" err="1"/>
              <a:t>álainn</a:t>
            </a:r>
            <a:r>
              <a:rPr lang="en-GB" sz="1000" dirty="0"/>
              <a:t> </a:t>
            </a:r>
            <a:r>
              <a:rPr lang="en-GB" sz="1000" dirty="0" err="1"/>
              <a:t>Fhlórans</a:t>
            </a:r>
            <a:r>
              <a:rPr lang="en-GB" sz="1000" dirty="0"/>
              <a:t>. Is </a:t>
            </a:r>
            <a:r>
              <a:rPr lang="en-GB" sz="1000" dirty="0" err="1"/>
              <a:t>iad</a:t>
            </a:r>
            <a:r>
              <a:rPr lang="en-GB" sz="1000" dirty="0"/>
              <a:t>  Stair </a:t>
            </a:r>
            <a:r>
              <a:rPr lang="en-GB" sz="1000" dirty="0" err="1"/>
              <a:t>Ealaíne</a:t>
            </a:r>
            <a:r>
              <a:rPr lang="en-GB" sz="1000" dirty="0"/>
              <a:t> </a:t>
            </a:r>
            <a:r>
              <a:rPr lang="en-GB" sz="1000" dirty="0" err="1"/>
              <a:t>agus</a:t>
            </a:r>
            <a:r>
              <a:rPr lang="en-GB" sz="1000" dirty="0"/>
              <a:t> </a:t>
            </a:r>
            <a:r>
              <a:rPr lang="en-GB" sz="1000" dirty="0" err="1"/>
              <a:t>aireachas</a:t>
            </a:r>
            <a:r>
              <a:rPr lang="en-GB" sz="1000" dirty="0"/>
              <a:t>, </a:t>
            </a:r>
            <a:r>
              <a:rPr lang="en-GB" sz="1000" dirty="0" err="1"/>
              <a:t>dhá</a:t>
            </a:r>
            <a:r>
              <a:rPr lang="en-GB" sz="1000" dirty="0"/>
              <a:t> </a:t>
            </a:r>
            <a:r>
              <a:rPr lang="en-GB" sz="1000" dirty="0" err="1"/>
              <a:t>mhisean</a:t>
            </a:r>
            <a:r>
              <a:rPr lang="en-GB" sz="1000" dirty="0"/>
              <a:t> </a:t>
            </a:r>
            <a:r>
              <a:rPr lang="en-GB" sz="1000" dirty="0" err="1"/>
              <a:t>mhóra</a:t>
            </a:r>
            <a:r>
              <a:rPr lang="en-GB" sz="1000" dirty="0"/>
              <a:t> </a:t>
            </a:r>
            <a:r>
              <a:rPr lang="en-GB" sz="1000" dirty="0" err="1"/>
              <a:t>atá</a:t>
            </a:r>
            <a:r>
              <a:rPr lang="en-GB" sz="1000" dirty="0"/>
              <a:t> </a:t>
            </a:r>
            <a:r>
              <a:rPr lang="en-GB" sz="1000" dirty="0" err="1"/>
              <a:t>ag</a:t>
            </a:r>
            <a:r>
              <a:rPr lang="en-GB" sz="1000" dirty="0"/>
              <a:t> Maria.  </a:t>
            </a:r>
            <a:r>
              <a:rPr lang="en-GB" sz="1000" dirty="0" err="1"/>
              <a:t>Cuireann</a:t>
            </a:r>
            <a:r>
              <a:rPr lang="en-GB" sz="1000" dirty="0"/>
              <a:t> </a:t>
            </a:r>
            <a:r>
              <a:rPr lang="en-GB" sz="1000" dirty="0" err="1"/>
              <a:t>Ealaín</a:t>
            </a:r>
            <a:r>
              <a:rPr lang="en-GB" sz="1000" dirty="0"/>
              <a:t> </a:t>
            </a:r>
            <a:r>
              <a:rPr lang="en-GB" sz="1000" dirty="0" err="1"/>
              <a:t>agus</a:t>
            </a:r>
            <a:r>
              <a:rPr lang="en-GB" sz="1000" dirty="0"/>
              <a:t> </a:t>
            </a:r>
            <a:r>
              <a:rPr lang="en-GB" sz="1000" dirty="0" err="1"/>
              <a:t>ai</a:t>
            </a:r>
            <a:r>
              <a:rPr lang="ga-IE" sz="1000" dirty="0"/>
              <a:t>r</a:t>
            </a:r>
            <a:r>
              <a:rPr lang="en-GB" sz="1000" dirty="0" err="1"/>
              <a:t>eachas</a:t>
            </a:r>
            <a:r>
              <a:rPr lang="en-GB" sz="1000" dirty="0"/>
              <a:t> </a:t>
            </a:r>
            <a:r>
              <a:rPr lang="en-GB" sz="1000" dirty="0" err="1"/>
              <a:t>ar</a:t>
            </a:r>
            <a:r>
              <a:rPr lang="en-GB" sz="1000" dirty="0"/>
              <a:t> an </a:t>
            </a:r>
            <a:r>
              <a:rPr lang="en-GB" sz="1000" dirty="0" err="1"/>
              <a:t>eolas</a:t>
            </a:r>
            <a:r>
              <a:rPr lang="en-GB" sz="1000" dirty="0"/>
              <a:t> </a:t>
            </a:r>
            <a:r>
              <a:rPr lang="en-GB" sz="1000" dirty="0" err="1"/>
              <a:t>í</a:t>
            </a:r>
            <a:r>
              <a:rPr lang="en-GB" sz="1000" dirty="0"/>
              <a:t> </a:t>
            </a:r>
            <a:r>
              <a:rPr lang="ga-IE" sz="1000" dirty="0"/>
              <a:t>, saibhríonn sé í </a:t>
            </a:r>
            <a:r>
              <a:rPr lang="en-GB" sz="1000" dirty="0" err="1"/>
              <a:t>agus</a:t>
            </a:r>
            <a:r>
              <a:rPr lang="en-GB" sz="1000" dirty="0"/>
              <a:t> </a:t>
            </a:r>
            <a:r>
              <a:rPr lang="en-GB" sz="1000" dirty="0" err="1"/>
              <a:t>tugann</a:t>
            </a:r>
            <a:r>
              <a:rPr lang="en-GB" sz="1000" dirty="0"/>
              <a:t> </a:t>
            </a:r>
            <a:r>
              <a:rPr lang="en-GB" sz="1000" dirty="0" err="1"/>
              <a:t>sé</a:t>
            </a:r>
            <a:r>
              <a:rPr lang="en-GB" sz="1000" dirty="0"/>
              <a:t>  </a:t>
            </a:r>
            <a:r>
              <a:rPr lang="en-GB" sz="1000" dirty="0" err="1"/>
              <a:t>tac</a:t>
            </a:r>
            <a:r>
              <a:rPr lang="ga-IE" sz="1000" dirty="0"/>
              <a:t>a</a:t>
            </a:r>
            <a:r>
              <a:rPr lang="en-GB" sz="1000" dirty="0" err="1"/>
              <a:t>íocht</a:t>
            </a:r>
            <a:r>
              <a:rPr lang="en-GB" sz="1000" dirty="0"/>
              <a:t> de </a:t>
            </a:r>
            <a:r>
              <a:rPr lang="ga-IE" sz="1000" dirty="0"/>
              <a:t>ag </a:t>
            </a:r>
            <a:r>
              <a:rPr lang="en-GB" sz="1000" dirty="0" err="1"/>
              <a:t>múin</a:t>
            </a:r>
            <a:r>
              <a:rPr lang="ga-IE" sz="1000" dirty="0"/>
              <a:t>e</a:t>
            </a:r>
            <a:r>
              <a:rPr lang="en-GB" sz="1000" dirty="0" err="1"/>
              <a:t>adh</a:t>
            </a:r>
            <a:r>
              <a:rPr lang="en-GB" sz="1000" dirty="0"/>
              <a:t> </a:t>
            </a:r>
            <a:r>
              <a:rPr lang="en-GB" sz="1000" dirty="0" err="1"/>
              <a:t>trí</a:t>
            </a:r>
            <a:r>
              <a:rPr lang="ga-IE" sz="1000" dirty="0"/>
              <a:t> chur chuige curaclaim comhtháite. </a:t>
            </a:r>
            <a:endParaRPr lang="en-IE" sz="1000" dirty="0"/>
          </a:p>
          <a:p>
            <a:pPr marL="0" lvl="0" indent="0" algn="l" rtl="0">
              <a:spcBef>
                <a:spcPts val="1600"/>
              </a:spcBef>
              <a:spcAft>
                <a:spcPts val="0"/>
              </a:spcAft>
              <a:buClr>
                <a:schemeClr val="dk2"/>
              </a:buClr>
              <a:buSzPts val="1100"/>
              <a:buNone/>
            </a:pPr>
            <a:endParaRPr lang="en-IE" sz="1000" dirty="0"/>
          </a:p>
          <a:p>
            <a:pPr marL="228600" lvl="0" indent="-228600" algn="l" rtl="0">
              <a:spcBef>
                <a:spcPts val="1600"/>
              </a:spcBef>
              <a:spcAft>
                <a:spcPts val="0"/>
              </a:spcAft>
              <a:buClr>
                <a:schemeClr val="dk2"/>
              </a:buClr>
              <a:buSzPts val="1100"/>
              <a:buFont typeface="Arial"/>
              <a:buAutoNum type="arabicPeriod" startAt="4"/>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8" name="Google Shape;324;p38">
            <a:extLst>
              <a:ext uri="{FF2B5EF4-FFF2-40B4-BE49-F238E27FC236}">
                <a16:creationId xmlns:a16="http://schemas.microsoft.com/office/drawing/2014/main" id="{BADC425C-91D0-49EC-95E8-C921B52C0B6B}"/>
              </a:ext>
            </a:extLst>
          </p:cNvPr>
          <p:cNvSpPr txBox="1">
            <a:spLocks/>
          </p:cNvSpPr>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b="0" dirty="0" smtClean="0">
                <a:solidFill>
                  <a:schemeClr val="bg2"/>
                </a:solidFill>
                <a:latin typeface="TyStencil Pro Medium" panose="02000605080000020003" pitchFamily="50" charset="0"/>
              </a:rPr>
              <a:t> </a:t>
            </a:r>
            <a:r>
              <a:rPr lang="ga-IE" dirty="0">
                <a:latin typeface="TyStencil Pro Medium" panose="02000605080000020003" pitchFamily="50" charset="0"/>
              </a:rPr>
              <a:t>Déan Teagmháil Linn.</a:t>
            </a:r>
            <a:endParaRPr lang="en-IE" dirty="0">
              <a:latin typeface="TyStencil Pro Medium" panose="02000605080000020003" pitchFamily="50" charset="0"/>
            </a:endParaRPr>
          </a:p>
          <a:p>
            <a:endParaRPr lang="en-IE" b="0" dirty="0">
              <a:solidFill>
                <a:schemeClr val="bg2"/>
              </a:solidFill>
              <a:latin typeface="TyStencil Pro Medium" panose="02000605080000020003" pitchFamily="50" charset="0"/>
            </a:endParaRPr>
          </a:p>
        </p:txBody>
      </p:sp>
      <p:sp>
        <p:nvSpPr>
          <p:cNvPr id="9" name="Google Shape;325;p38">
            <a:extLst>
              <a:ext uri="{FF2B5EF4-FFF2-40B4-BE49-F238E27FC236}">
                <a16:creationId xmlns:a16="http://schemas.microsoft.com/office/drawing/2014/main" id="{CDAF9AD7-C4AF-4BDB-897F-BBEAEE4CB2EC}"/>
              </a:ext>
            </a:extLst>
          </p:cNvPr>
          <p:cNvSpPr txBox="1">
            <a:spLocks/>
          </p:cNvSpPr>
          <p:nvPr/>
        </p:nvSpPr>
        <p:spPr>
          <a:xfrm>
            <a:off x="2431773" y="3238450"/>
            <a:ext cx="6289993" cy="124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0" indent="0">
              <a:buNone/>
            </a:pPr>
            <a:r>
              <a:rPr lang="ga-IE" sz="1600" dirty="0" smtClean="0"/>
              <a:t>Cláraigh </a:t>
            </a:r>
            <a:r>
              <a:rPr lang="ga-IE" sz="1600" dirty="0"/>
              <a:t>le Múinteoirí </a:t>
            </a:r>
            <a:r>
              <a:rPr lang="ga-IE" sz="1600" dirty="0" smtClean="0"/>
              <a:t>&amp; </a:t>
            </a:r>
            <a:r>
              <a:rPr lang="ga-IE" sz="1600" dirty="0"/>
              <a:t>Nuachtlitir ríomhphoist go rialta  do scoileanna leis an eolas is </a:t>
            </a:r>
            <a:r>
              <a:rPr lang="ga-IE" sz="1600" dirty="0" smtClean="0"/>
              <a:t>deireanaí, </a:t>
            </a:r>
            <a:r>
              <a:rPr lang="ga-IE" sz="1600" dirty="0"/>
              <a:t>le smaointe agus acmhainní nua.</a:t>
            </a:r>
            <a:endParaRPr lang="en-IE" sz="1600" dirty="0"/>
          </a:p>
          <a:p>
            <a:pPr marL="0" indent="0">
              <a:buFont typeface="Open Sans"/>
              <a:buNone/>
            </a:pPr>
            <a:endParaRPr lang="en-US" sz="1500" b="1" dirty="0">
              <a:solidFill>
                <a:schemeClr val="bg2"/>
              </a:solidFill>
            </a:endParaRPr>
          </a:p>
          <a:p>
            <a:pPr marL="0" indent="0">
              <a:buFont typeface="Open Sans"/>
              <a:buNone/>
            </a:pPr>
            <a:endParaRPr lang="en-US" sz="1500" dirty="0"/>
          </a:p>
          <a:p>
            <a:pPr marL="139700" indent="0">
              <a:buNone/>
            </a:pPr>
            <a:r>
              <a:rPr lang="ga-IE" sz="1600" dirty="0" smtClean="0"/>
              <a:t>Catherine </a:t>
            </a:r>
            <a:r>
              <a:rPr lang="ga-IE" sz="1600" dirty="0"/>
              <a:t>O’Donnell</a:t>
            </a:r>
            <a:endParaRPr lang="en-IE" sz="1600" dirty="0"/>
          </a:p>
          <a:p>
            <a:pPr marL="139700" indent="0">
              <a:buNone/>
            </a:pPr>
            <a:r>
              <a:rPr lang="ga-IE" sz="1600" dirty="0"/>
              <a:t>Oifigeach Oideachais</a:t>
            </a:r>
            <a:endParaRPr lang="en-IE" sz="1600" dirty="0"/>
          </a:p>
          <a:p>
            <a:pPr marL="139700" indent="0">
              <a:buNone/>
            </a:pPr>
            <a:r>
              <a:rPr lang="ga-IE" sz="1600" dirty="0"/>
              <a:t>Le freagracht as </a:t>
            </a:r>
            <a:r>
              <a:rPr lang="ga-IE" sz="1600" dirty="0" smtClean="0"/>
              <a:t>Múinteoirí</a:t>
            </a:r>
            <a:r>
              <a:rPr lang="ga-IE" sz="1600" dirty="0"/>
              <a:t>, </a:t>
            </a:r>
            <a:r>
              <a:rPr lang="ga-IE" sz="1600" dirty="0" smtClean="0"/>
              <a:t>Scoileanna agus </a:t>
            </a:r>
            <a:r>
              <a:rPr lang="ga-IE" sz="1600" dirty="0"/>
              <a:t>An Óige.</a:t>
            </a:r>
            <a:endParaRPr lang="en-IE" sz="1600" dirty="0"/>
          </a:p>
          <a:p>
            <a:pPr marL="139700" indent="0">
              <a:buNone/>
            </a:pPr>
            <a:r>
              <a:rPr lang="ga-IE" sz="1600" dirty="0"/>
              <a:t>T:+353 (0) 16633579</a:t>
            </a:r>
            <a:endParaRPr lang="en-IE" sz="1600" dirty="0"/>
          </a:p>
          <a:p>
            <a:pPr marL="139700" indent="0">
              <a:buNone/>
            </a:pPr>
            <a:r>
              <a:rPr lang="ga-IE" sz="1600" dirty="0"/>
              <a:t>R-phoist: codonnell@ngi.ie</a:t>
            </a:r>
            <a:endParaRPr lang="en-IE" sz="1600" dirty="0"/>
          </a:p>
          <a:p>
            <a:pPr marL="0" indent="0">
              <a:buSzPts val="1100"/>
              <a:buFont typeface="Arial"/>
              <a:buNone/>
            </a:pPr>
            <a:endParaRPr lang="en-US" sz="1500" dirty="0">
              <a:solidFill>
                <a:schemeClr val="bg2"/>
              </a:solidFill>
            </a:endParaRPr>
          </a:p>
        </p:txBody>
      </p:sp>
    </p:spTree>
    <p:extLst>
      <p:ext uri="{BB962C8B-B14F-4D97-AF65-F5344CB8AC3E}">
        <p14:creationId xmlns:p14="http://schemas.microsoft.com/office/powerpoint/2010/main" val="204461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Cén chaoi ar féidir an acmhainn seo a úsáid.</a:t>
            </a:r>
            <a:r>
              <a:rPr lang="en-IE" sz="2400" dirty="0"/>
              <a:t/>
            </a:r>
            <a:br>
              <a:rPr lang="en-IE" sz="2400" dirty="0"/>
            </a:br>
            <a:endParaRPr sz="2400" dirty="0">
              <a:latin typeface="TyStencil Pro Medium" panose="02000605080000020003" pitchFamily="50" charset="0"/>
            </a:endParaRPr>
          </a:p>
        </p:txBody>
      </p:sp>
      <p:sp>
        <p:nvSpPr>
          <p:cNvPr id="76" name="Google Shape;76;p14"/>
          <p:cNvSpPr txBox="1">
            <a:spLocks noGrp="1"/>
          </p:cNvSpPr>
          <p:nvPr>
            <p:ph type="body" idx="1"/>
          </p:nvPr>
        </p:nvSpPr>
        <p:spPr>
          <a:xfrm>
            <a:off x="2286000" y="1603513"/>
            <a:ext cx="3274450" cy="3085112"/>
          </a:xfrm>
          <a:prstGeom prst="rect">
            <a:avLst/>
          </a:prstGeom>
        </p:spPr>
        <p:txBody>
          <a:bodyPr spcFirstLastPara="1" wrap="square" lIns="91425" tIns="91425" rIns="91425" bIns="91425" anchor="t" anchorCtr="0">
            <a:noAutofit/>
          </a:bodyPr>
          <a:lstStyle/>
          <a:p>
            <a:pPr marL="139700" indent="0">
              <a:buNone/>
            </a:pPr>
            <a:r>
              <a:rPr lang="ga-IE" sz="1000" dirty="0"/>
              <a:t>Cuirtear an acmhainn ar fáil mar PDF agus mar PowerPoint atá feiliúnach le húsáid  sa seomra ranga.</a:t>
            </a:r>
            <a:endParaRPr lang="en-IE" sz="1000" dirty="0"/>
          </a:p>
          <a:p>
            <a:pPr marL="139700" indent="0">
              <a:buNone/>
            </a:pPr>
            <a:endParaRPr lang="ga-IE" sz="1000" dirty="0" smtClean="0"/>
          </a:p>
          <a:p>
            <a:pPr marL="139700" indent="0">
              <a:buNone/>
            </a:pPr>
            <a:r>
              <a:rPr lang="ga-IE" sz="1000" dirty="0" smtClean="0"/>
              <a:t>Tá </a:t>
            </a:r>
            <a:r>
              <a:rPr lang="ga-IE" sz="1000" dirty="0"/>
              <a:t>treoir céim ar chéim curtha san áireamh againn maidir le haireachas a ionchorprú  sa</a:t>
            </a:r>
            <a:endParaRPr lang="en-IE" sz="1000" dirty="0"/>
          </a:p>
          <a:p>
            <a:pPr marL="139700" indent="0">
              <a:buNone/>
            </a:pPr>
            <a:r>
              <a:rPr lang="ga-IE" sz="1000" dirty="0"/>
              <a:t>seomra ranga bunscoile,chomh maith le breathnú  go domhain ar </a:t>
            </a:r>
            <a:r>
              <a:rPr lang="ga-IE" sz="1000" i="1" dirty="0"/>
              <a:t>Eas Chúirt an Phaoraigh, Co. </a:t>
            </a:r>
            <a:r>
              <a:rPr lang="ga-IE" sz="1000" i="1" dirty="0" smtClean="0"/>
              <a:t>Chill</a:t>
            </a:r>
            <a:r>
              <a:rPr lang="en-IE" sz="1000" i="1" dirty="0"/>
              <a:t> </a:t>
            </a:r>
            <a:r>
              <a:rPr lang="ga-IE" sz="1000" i="1" dirty="0" smtClean="0"/>
              <a:t>Mhantáin</a:t>
            </a:r>
            <a:r>
              <a:rPr lang="ga-IE" sz="1000" dirty="0" smtClean="0"/>
              <a:t> </a:t>
            </a:r>
            <a:r>
              <a:rPr lang="ga-IE" sz="1000" dirty="0"/>
              <a:t>le George Barret.</a:t>
            </a:r>
            <a:endParaRPr lang="en-IE" sz="1000" dirty="0"/>
          </a:p>
          <a:p>
            <a:pPr marL="139700" indent="0">
              <a:buNone/>
            </a:pPr>
            <a:endParaRPr lang="ga-IE" sz="1000" dirty="0" smtClean="0"/>
          </a:p>
          <a:p>
            <a:pPr marL="139700" indent="0">
              <a:buNone/>
            </a:pPr>
            <a:r>
              <a:rPr lang="ga-IE" sz="1000" dirty="0" smtClean="0"/>
              <a:t>In </a:t>
            </a:r>
            <a:r>
              <a:rPr lang="ga-IE" sz="1000" dirty="0"/>
              <a:t>éineacht leis seo, tá físeán treoraithe aireachais ag iniúchadh an phictiúir gur féidir a</a:t>
            </a:r>
            <a:endParaRPr lang="en-IE" sz="1000" dirty="0"/>
          </a:p>
          <a:p>
            <a:pPr marL="139700" indent="0">
              <a:buNone/>
            </a:pPr>
            <a:r>
              <a:rPr lang="ga-IE" sz="1000" dirty="0"/>
              <a:t>úsáid sa seomra ranga. D’fhéadfaí é a úsáid le cian-theagasc agus  é a úsáid </a:t>
            </a:r>
            <a:r>
              <a:rPr lang="ga-IE" sz="1000" dirty="0" smtClean="0"/>
              <a:t>lelinn </a:t>
            </a:r>
            <a:r>
              <a:rPr lang="ga-IE" sz="1000" dirty="0"/>
              <a:t>seisiún ag múineadh ‘beo’.</a:t>
            </a:r>
            <a:endParaRPr lang="en-IE" sz="1000" dirty="0"/>
          </a:p>
          <a:p>
            <a:pPr marL="139700" indent="0">
              <a:buNone/>
            </a:pPr>
            <a:endParaRPr lang="ga-IE" sz="1000" dirty="0" smtClean="0"/>
          </a:p>
          <a:p>
            <a:pPr marL="139700" indent="0">
              <a:buNone/>
            </a:pPr>
            <a:r>
              <a:rPr lang="ga-IE" sz="1000" dirty="0" smtClean="0"/>
              <a:t>Tá </a:t>
            </a:r>
            <a:r>
              <a:rPr lang="ga-IE" sz="1000" dirty="0"/>
              <a:t>go leor smaointe cruthaitheacha curtha san áireamh againn freisin chun tacú le</a:t>
            </a:r>
            <a:endParaRPr lang="en-IE" sz="1000" dirty="0"/>
          </a:p>
          <a:p>
            <a:pPr marL="139700" indent="0">
              <a:buNone/>
            </a:pPr>
            <a:r>
              <a:rPr lang="ga-IE" sz="1000" dirty="0"/>
              <a:t>múineadh traschuraclaim.</a:t>
            </a:r>
            <a:endParaRPr lang="en-IE"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8" name="Google Shape;78;p14"/>
          <p:cNvSpPr txBox="1">
            <a:spLocks noGrp="1"/>
          </p:cNvSpPr>
          <p:nvPr>
            <p:ph type="body" idx="2"/>
          </p:nvPr>
        </p:nvSpPr>
        <p:spPr>
          <a:xfrm>
            <a:off x="5650450" y="1603513"/>
            <a:ext cx="3071400" cy="3418712"/>
          </a:xfrm>
          <a:prstGeom prst="rect">
            <a:avLst/>
          </a:prstGeom>
        </p:spPr>
        <p:txBody>
          <a:bodyPr spcFirstLastPara="1" wrap="square" lIns="91425" tIns="91425" rIns="91425" bIns="91425" anchor="t" anchorCtr="0">
            <a:noAutofit/>
          </a:bodyPr>
          <a:lstStyle/>
          <a:p>
            <a:pPr marL="139700" indent="0">
              <a:buNone/>
            </a:pPr>
            <a:r>
              <a:rPr lang="ga-IE" sz="1000" dirty="0"/>
              <a:t>Táthar ag súil go mbainfidh na páistí i do rang  taitneamh agus tuiscint níos</a:t>
            </a:r>
            <a:endParaRPr lang="en-IE" sz="1000" dirty="0"/>
          </a:p>
          <a:p>
            <a:pPr marL="139700" indent="0">
              <a:buNone/>
            </a:pPr>
            <a:r>
              <a:rPr lang="ga-IE" sz="1000" dirty="0"/>
              <a:t>doimhne ar shaothair ealaíne tríd an rannpháirtíocht seo.</a:t>
            </a:r>
            <a:endParaRPr lang="en-IE" sz="1000" dirty="0"/>
          </a:p>
          <a:p>
            <a:pPr marL="139700" indent="0">
              <a:buNone/>
            </a:pPr>
            <a:endParaRPr lang="ga-IE" sz="1000" dirty="0" smtClean="0"/>
          </a:p>
          <a:p>
            <a:r>
              <a:rPr lang="ga-IE" sz="1000" dirty="0" smtClean="0"/>
              <a:t>Tréimhse </a:t>
            </a:r>
            <a:r>
              <a:rPr lang="ga-IE" sz="1000" dirty="0"/>
              <a:t>ama</a:t>
            </a:r>
            <a:endParaRPr lang="en-IE" sz="1000" dirty="0"/>
          </a:p>
          <a:p>
            <a:endParaRPr lang="ga-IE" sz="1000" dirty="0" smtClean="0"/>
          </a:p>
          <a:p>
            <a:r>
              <a:rPr lang="ga-IE" sz="1000" dirty="0" smtClean="0"/>
              <a:t>Scíth </a:t>
            </a:r>
            <a:r>
              <a:rPr lang="ga-IE" sz="1000" dirty="0"/>
              <a:t>a ligean agus Análú</a:t>
            </a:r>
            <a:endParaRPr lang="en-IE" sz="1000" dirty="0"/>
          </a:p>
          <a:p>
            <a:endParaRPr lang="ga-IE" sz="1000" dirty="0" smtClean="0"/>
          </a:p>
          <a:p>
            <a:r>
              <a:rPr lang="ga-IE" sz="1000" dirty="0" smtClean="0"/>
              <a:t>Na </a:t>
            </a:r>
            <a:r>
              <a:rPr lang="ga-IE" sz="1000" dirty="0"/>
              <a:t>Cúig Chéadfa</a:t>
            </a:r>
            <a:endParaRPr lang="en-IE" sz="1000" dirty="0"/>
          </a:p>
          <a:p>
            <a:endParaRPr lang="ga-IE" sz="1000" dirty="0" smtClean="0"/>
          </a:p>
          <a:p>
            <a:r>
              <a:rPr lang="ga-IE" sz="1000" dirty="0" smtClean="0"/>
              <a:t>Ióga</a:t>
            </a:r>
            <a:endParaRPr lang="en-IE" sz="1000" dirty="0"/>
          </a:p>
          <a:p>
            <a:pPr marL="0" lvl="0" indent="0" rtl="0">
              <a:spcBef>
                <a:spcPts val="0"/>
              </a:spcBef>
              <a:spcAft>
                <a:spcPts val="0"/>
              </a:spcAft>
              <a:buNone/>
            </a:pPr>
            <a:endParaRPr lang="en-IE"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lang="en-IE" dirty="0"/>
          </a:p>
          <a:p>
            <a:pPr marL="0" lvl="0" indent="0" algn="l" rtl="0">
              <a:spcBef>
                <a:spcPts val="0"/>
              </a:spcBef>
              <a:spcAft>
                <a:spcPts val="0"/>
              </a:spcAft>
              <a:buNone/>
            </a:pPr>
            <a:endParaRPr lang="en-IE"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44945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609600" y="575950"/>
            <a:ext cx="8112250"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Céim 1 :Tréimhse ama</a:t>
            </a:r>
            <a:r>
              <a:rPr lang="en-IE" sz="2800" dirty="0"/>
              <a:t/>
            </a:r>
            <a:br>
              <a:rPr lang="en-IE" sz="2800" dirty="0"/>
            </a:br>
            <a:endParaRPr sz="2800" dirty="0">
              <a:latin typeface="TyStencil Pro Medium" panose="02000605080000020003" pitchFamily="50" charset="0"/>
            </a:endParaRPr>
          </a:p>
        </p:txBody>
      </p:sp>
      <p:sp>
        <p:nvSpPr>
          <p:cNvPr id="76" name="Google Shape;76;p14"/>
          <p:cNvSpPr txBox="1">
            <a:spLocks noGrp="1"/>
          </p:cNvSpPr>
          <p:nvPr>
            <p:ph type="body" idx="1"/>
          </p:nvPr>
        </p:nvSpPr>
        <p:spPr>
          <a:xfrm>
            <a:off x="453547" y="1159241"/>
            <a:ext cx="4081918" cy="3529384"/>
          </a:xfrm>
          <a:prstGeom prst="rect">
            <a:avLst/>
          </a:prstGeom>
        </p:spPr>
        <p:txBody>
          <a:bodyPr spcFirstLastPara="1" wrap="square" lIns="91425" tIns="91425" rIns="91425" bIns="91425" anchor="t" anchorCtr="0">
            <a:noAutofit/>
          </a:bodyPr>
          <a:lstStyle/>
          <a:p>
            <a:pPr marL="139700" indent="0">
              <a:buNone/>
            </a:pPr>
            <a:r>
              <a:rPr lang="ga-IE" sz="1000" dirty="0"/>
              <a:t>Tá sé tábhachtach am ceart a phiocadh  chun é seo a dhéanamh chun cabhrú </a:t>
            </a:r>
            <a:r>
              <a:rPr lang="ga-IE" sz="1000" dirty="0" smtClean="0"/>
              <a:t>le</a:t>
            </a:r>
            <a:r>
              <a:rPr lang="en-IE" sz="1000" dirty="0" smtClean="0"/>
              <a:t> </a:t>
            </a:r>
            <a:r>
              <a:rPr lang="ga-IE" sz="1000" dirty="0" smtClean="0"/>
              <a:t>héifeachtacht </a:t>
            </a:r>
            <a:r>
              <a:rPr lang="ga-IE" sz="1000" dirty="0"/>
              <a:t>agus tionchar iomlán na bpáistí.</a:t>
            </a:r>
            <a:endParaRPr lang="en-IE" sz="1000" dirty="0"/>
          </a:p>
          <a:p>
            <a:pPr marL="139700" indent="0">
              <a:buNone/>
            </a:pPr>
            <a:endParaRPr lang="ga-IE" sz="1000" dirty="0" smtClean="0"/>
          </a:p>
          <a:p>
            <a:pPr marL="139700" indent="0">
              <a:buNone/>
            </a:pPr>
            <a:r>
              <a:rPr lang="ga-IE" sz="1000" b="1" dirty="0" smtClean="0"/>
              <a:t>Leideanna </a:t>
            </a:r>
            <a:r>
              <a:rPr lang="ga-IE" sz="1000" b="1" dirty="0"/>
              <a:t>chun an t-am ceart a phiocadh:</a:t>
            </a:r>
            <a:endParaRPr lang="en-IE" sz="1000" b="1" dirty="0"/>
          </a:p>
          <a:p>
            <a:r>
              <a:rPr lang="ga-IE" sz="1000" dirty="0"/>
              <a:t>Aireach Maidin Dé Luain. Tabharfaidh sé seo am agus spás do na páistí glacadh  </a:t>
            </a:r>
            <a:r>
              <a:rPr lang="ga-IE" sz="1000" dirty="0" smtClean="0"/>
              <a:t>le</a:t>
            </a:r>
            <a:r>
              <a:rPr lang="en-IE" sz="1000" dirty="0"/>
              <a:t> </a:t>
            </a:r>
            <a:r>
              <a:rPr lang="ga-IE" sz="1000" dirty="0" smtClean="0"/>
              <a:t>héilimh </a:t>
            </a:r>
            <a:r>
              <a:rPr lang="ga-IE" sz="1000" dirty="0"/>
              <a:t>an tseomra ranga tar éis an deireadh seachtaine. Tacóidh sé leo agus ullmhóidh </a:t>
            </a:r>
            <a:r>
              <a:rPr lang="ga-IE" sz="1000" dirty="0" smtClean="0"/>
              <a:t>sé</a:t>
            </a:r>
            <a:r>
              <a:rPr lang="en-IE" sz="1000" dirty="0"/>
              <a:t> </a:t>
            </a:r>
            <a:r>
              <a:rPr lang="ga-IE" sz="1000" dirty="0" smtClean="0"/>
              <a:t>iad </a:t>
            </a:r>
            <a:r>
              <a:rPr lang="ga-IE" sz="1000" dirty="0"/>
              <a:t>le go mbeidh siad níos tuisceanaí don fhoghlaim don tseachtain amach rompu.</a:t>
            </a:r>
            <a:endParaRPr lang="en-IE" sz="1000" dirty="0"/>
          </a:p>
          <a:p>
            <a:r>
              <a:rPr lang="en-GB" sz="1000" dirty="0" smtClean="0">
                <a:solidFill>
                  <a:schemeClr val="bg2"/>
                </a:solidFill>
              </a:rPr>
              <a:t>You </a:t>
            </a:r>
            <a:r>
              <a:rPr lang="en-GB" sz="1000" dirty="0">
                <a:solidFill>
                  <a:schemeClr val="bg2"/>
                </a:solidFill>
              </a:rPr>
              <a:t>may decide to teach this as a stand alone lesson on wellbeing or integrated to support other curriculum subjects. </a:t>
            </a:r>
            <a:endParaRPr lang="en-GB" sz="1000" dirty="0" smtClean="0">
              <a:solidFill>
                <a:schemeClr val="bg2"/>
              </a:solidFill>
            </a:endParaRPr>
          </a:p>
          <a:p>
            <a:r>
              <a:rPr lang="ga-IE" sz="1000" dirty="0"/>
              <a:t>Idir chroí-ábhair. Tabharfaidh sé seo sos deas ó na hábhair acadúla agus ligfidh sé </a:t>
            </a:r>
            <a:r>
              <a:rPr lang="ga-IE" sz="1000" dirty="0" smtClean="0"/>
              <a:t>am dóibh </a:t>
            </a:r>
            <a:r>
              <a:rPr lang="ga-IE" sz="1000" dirty="0"/>
              <a:t>machnamh agus sos a dhéanamh</a:t>
            </a:r>
            <a:r>
              <a:rPr lang="ga-IE" sz="1000" dirty="0" smtClean="0"/>
              <a:t>.</a:t>
            </a:r>
          </a:p>
          <a:p>
            <a:r>
              <a:rPr lang="ga-IE" sz="1000" dirty="0"/>
              <a:t>Féadfaidh tú cinneadh a dhéanamh é seo a mhúineadh mar cheacht neamhspleách</a:t>
            </a:r>
            <a:endParaRPr lang="en-IE" sz="1000" dirty="0"/>
          </a:p>
          <a:p>
            <a:r>
              <a:rPr lang="ga-IE" sz="1000" dirty="0"/>
              <a:t>ar fholláine nó comhtháite chun tacú le hábhair churaclaim eile</a:t>
            </a:r>
            <a:endParaRPr lang="en-IE" sz="1000" dirty="0"/>
          </a:p>
          <a:p>
            <a:endParaRPr lang="en-IE" sz="1000" dirty="0"/>
          </a:p>
          <a:p>
            <a:pPr>
              <a:buFont typeface="Arial" panose="020B0604020202020204" pitchFamily="34" charset="0"/>
              <a:buChar char="•"/>
            </a:pPr>
            <a:endParaRPr lang="en-GB" sz="1000" dirty="0">
              <a:solidFill>
                <a:schemeClr val="bg2"/>
              </a:solidFill>
            </a:endParaRPr>
          </a:p>
          <a:p>
            <a:pPr marL="139700" indent="0" algn="just">
              <a:buNone/>
            </a:pPr>
            <a:endParaRPr lang="en-GB" sz="1600" dirty="0"/>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Google Shape;76;p14"/>
          <p:cNvSpPr txBox="1">
            <a:spLocks noGrp="1"/>
          </p:cNvSpPr>
          <p:nvPr>
            <p:ph type="body" idx="1"/>
          </p:nvPr>
        </p:nvSpPr>
        <p:spPr>
          <a:xfrm>
            <a:off x="4747119" y="1159241"/>
            <a:ext cx="4105219" cy="3529384"/>
          </a:xfrm>
          <a:prstGeom prst="rect">
            <a:avLst/>
          </a:prstGeom>
        </p:spPr>
        <p:txBody>
          <a:bodyPr spcFirstLastPara="1" wrap="square" lIns="91425" tIns="91425" rIns="91425" bIns="91425" anchor="t" anchorCtr="0">
            <a:noAutofit/>
          </a:bodyPr>
          <a:lstStyle/>
          <a:p>
            <a:r>
              <a:rPr lang="ga-IE" sz="1000" dirty="0"/>
              <a:t>Múintear ag an am céanna gach lá / seachtain / coicís. Trí ghnáthnós  a </a:t>
            </a:r>
            <a:r>
              <a:rPr lang="ga-IE" sz="1000" dirty="0" smtClean="0"/>
              <a:t>chruthú</a:t>
            </a:r>
            <a:r>
              <a:rPr lang="en-IE" sz="1000" dirty="0"/>
              <a:t> </a:t>
            </a:r>
            <a:r>
              <a:rPr lang="ga-IE" sz="1000" dirty="0" smtClean="0"/>
              <a:t>bunaítear </a:t>
            </a:r>
            <a:r>
              <a:rPr lang="ga-IE" sz="1000" dirty="0"/>
              <a:t>sábháilteacht agus eolas do leanaí agus cuideoidh sé freisin lena chinntiú </a:t>
            </a:r>
            <a:r>
              <a:rPr lang="ga-IE" sz="1000" dirty="0" smtClean="0"/>
              <a:t>go</a:t>
            </a:r>
            <a:r>
              <a:rPr lang="en-IE" sz="1000" dirty="0"/>
              <a:t> </a:t>
            </a:r>
            <a:r>
              <a:rPr lang="ga-IE" sz="1000" dirty="0" smtClean="0"/>
              <a:t>leanfaidh </a:t>
            </a:r>
            <a:r>
              <a:rPr lang="ga-IE" sz="1000" dirty="0"/>
              <a:t>an cleachtas ar aghaidh.</a:t>
            </a:r>
            <a:endParaRPr lang="en-IE" sz="1000" dirty="0"/>
          </a:p>
          <a:p>
            <a:r>
              <a:rPr lang="ga-IE" sz="1000" dirty="0"/>
              <a:t>Is smaoineamh maith é nóta a chur ar dhoras do sheomra ranga lena linn chun a </a:t>
            </a:r>
            <a:r>
              <a:rPr lang="ga-IE" sz="1000" dirty="0" smtClean="0"/>
              <a:t>chinntiú</a:t>
            </a:r>
            <a:r>
              <a:rPr lang="en-IE" sz="1000" dirty="0"/>
              <a:t> </a:t>
            </a:r>
            <a:r>
              <a:rPr lang="ga-IE" sz="1000" dirty="0" smtClean="0"/>
              <a:t>nach </a:t>
            </a:r>
            <a:r>
              <a:rPr lang="ga-IE" sz="1000" dirty="0"/>
              <a:t>gcuirtear isteach oraibh.</a:t>
            </a:r>
            <a:endParaRPr lang="en-IE" sz="1000" dirty="0"/>
          </a:p>
          <a:p>
            <a:pPr marL="0" indent="0">
              <a:buNone/>
            </a:pPr>
            <a:endParaRPr lang="en-GB" sz="1000" b="1" u="sng" dirty="0">
              <a:solidFill>
                <a:schemeClr val="bg2"/>
              </a:solidFill>
              <a:latin typeface="Open Sans" panose="020B0604020202020204" charset="0"/>
              <a:ea typeface="Open Sans" panose="020B0604020202020204" charset="0"/>
              <a:cs typeface="Open Sans" panose="020B0604020202020204" charset="0"/>
            </a:endParaRPr>
          </a:p>
          <a:p>
            <a:pPr marL="0" indent="0">
              <a:buNone/>
            </a:pPr>
            <a:r>
              <a:rPr lang="ga-IE" sz="1000" b="1" dirty="0"/>
              <a:t>Am le </a:t>
            </a:r>
            <a:r>
              <a:rPr lang="ga-IE" sz="1000" b="1" dirty="0" smtClean="0"/>
              <a:t>Breathnú</a:t>
            </a:r>
          </a:p>
          <a:p>
            <a:pPr marL="0" indent="0">
              <a:buNone/>
            </a:pPr>
            <a:r>
              <a:rPr lang="ga-IE" sz="1000" dirty="0" smtClean="0"/>
              <a:t>Tá </a:t>
            </a:r>
            <a:r>
              <a:rPr lang="ga-IE" sz="1000" dirty="0"/>
              <a:t>sé tábhachtach am a thabhairt le haghaidh </a:t>
            </a:r>
            <a:r>
              <a:rPr lang="ga-IE" sz="1000" dirty="0" smtClean="0"/>
              <a:t>breathnú.Tabhair </a:t>
            </a:r>
            <a:r>
              <a:rPr lang="ga-IE" sz="1000" dirty="0"/>
              <a:t>am do na páistí </a:t>
            </a:r>
            <a:r>
              <a:rPr lang="ga-IE" sz="1000" dirty="0" smtClean="0"/>
              <a:t>an</a:t>
            </a:r>
            <a:r>
              <a:rPr lang="en-IE" sz="1000" dirty="0"/>
              <a:t> </a:t>
            </a:r>
            <a:r>
              <a:rPr lang="ga-IE" sz="1000" dirty="0" smtClean="0"/>
              <a:t>íomhá </a:t>
            </a:r>
            <a:r>
              <a:rPr lang="ga-IE" sz="1000" dirty="0"/>
              <a:t>atá os a gcomhair a thógáil isteach sula gcuirfidh siad </a:t>
            </a:r>
            <a:r>
              <a:rPr lang="ga-IE" sz="1000" dirty="0" smtClean="0"/>
              <a:t>ceisteanna</a:t>
            </a:r>
            <a:endParaRPr lang="en-IE" sz="1000" dirty="0"/>
          </a:p>
          <a:p>
            <a:pPr marL="0" indent="0">
              <a:buNone/>
            </a:pPr>
            <a:endParaRPr lang="ga-IE" sz="1000" dirty="0" smtClean="0"/>
          </a:p>
          <a:p>
            <a:pPr marL="0" indent="0">
              <a:buNone/>
            </a:pPr>
            <a:r>
              <a:rPr lang="ga-IE" sz="1000" b="1" dirty="0" smtClean="0"/>
              <a:t>Comhairle </a:t>
            </a:r>
            <a:r>
              <a:rPr lang="ga-IE" sz="1000" b="1" dirty="0"/>
              <a:t>Mhaith</a:t>
            </a:r>
            <a:r>
              <a:rPr lang="ga-IE" sz="1000" b="1" dirty="0" smtClean="0"/>
              <a:t>!</a:t>
            </a:r>
            <a:endParaRPr lang="en-IE" sz="1000" b="1" dirty="0"/>
          </a:p>
          <a:p>
            <a:pPr marL="0" indent="0">
              <a:buNone/>
            </a:pPr>
            <a:r>
              <a:rPr lang="ga-IE" sz="1000" dirty="0" smtClean="0"/>
              <a:t>Taispeáin </a:t>
            </a:r>
            <a:r>
              <a:rPr lang="ga-IE" sz="1000" dirty="0"/>
              <a:t>prionta den saothar a bhfuil sé ar intinn agat a phlé ar do </a:t>
            </a:r>
            <a:r>
              <a:rPr lang="ga-IE" sz="1000" dirty="0" smtClean="0"/>
              <a:t>bhalla</a:t>
            </a:r>
            <a:r>
              <a:rPr lang="en-IE" sz="1000" dirty="0"/>
              <a:t> </a:t>
            </a:r>
            <a:r>
              <a:rPr lang="ga-IE" sz="1000" dirty="0" smtClean="0"/>
              <a:t>Amharc</a:t>
            </a:r>
            <a:r>
              <a:rPr lang="ga-IE" sz="1000" dirty="0"/>
              <a:t>-ealaíona ar feadh seachtaine roimh ré. Tabharfaidh leanaí áirithe </a:t>
            </a:r>
            <a:r>
              <a:rPr lang="ga-IE" sz="1000" dirty="0" smtClean="0"/>
              <a:t>faoi</a:t>
            </a:r>
            <a:r>
              <a:rPr lang="en-IE" sz="1000" dirty="0"/>
              <a:t> </a:t>
            </a:r>
            <a:r>
              <a:rPr lang="ga-IE" sz="1000" dirty="0" smtClean="0"/>
              <a:t>deara </a:t>
            </a:r>
            <a:r>
              <a:rPr lang="ga-IE" sz="1000" dirty="0"/>
              <a:t>é agus tosóidh siad  </a:t>
            </a:r>
            <a:endParaRPr lang="en-IE" sz="1000" dirty="0" smtClean="0"/>
          </a:p>
          <a:p>
            <a:pPr marL="0" indent="0">
              <a:buNone/>
            </a:pPr>
            <a:r>
              <a:rPr lang="ga-IE" sz="1000" dirty="0" smtClean="0"/>
              <a:t>ag </a:t>
            </a:r>
            <a:r>
              <a:rPr lang="ga-IE" sz="1000" dirty="0"/>
              <a:t>déanamh breithiúnais agus ag cuartú an bhrí atá leis</a:t>
            </a:r>
            <a:r>
              <a:rPr lang="en-IE" sz="1000" dirty="0"/>
              <a:t> </a:t>
            </a:r>
            <a:endParaRPr lang="en-GB" sz="1000" dirty="0">
              <a:solidFill>
                <a:schemeClr val="bg2"/>
              </a:solidFill>
              <a:latin typeface="Open Sans" panose="020B0604020202020204" charset="0"/>
              <a:ea typeface="Open Sans" panose="020B0604020202020204" charset="0"/>
              <a:cs typeface="Open Sans" panose="020B0604020202020204" charset="0"/>
            </a:endParaRPr>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4087756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536713" y="575950"/>
            <a:ext cx="8185137"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Céim 2: Lig Scíth </a:t>
            </a:r>
            <a:r>
              <a:rPr lang="ga-IE" dirty="0" smtClean="0">
                <a:latin typeface="TyStencil Pro Medium" panose="02000605080000020003" pitchFamily="50" charset="0"/>
              </a:rPr>
              <a:t>agus </a:t>
            </a:r>
            <a:r>
              <a:rPr lang="ga-IE" dirty="0">
                <a:latin typeface="TyStencil Pro Medium" panose="02000605080000020003" pitchFamily="50" charset="0"/>
              </a:rPr>
              <a:t>Análú</a:t>
            </a:r>
            <a:r>
              <a:rPr lang="en-IE" dirty="0"/>
              <a:t/>
            </a:r>
            <a:br>
              <a:rPr lang="en-IE" dirty="0"/>
            </a:br>
            <a:endParaRPr dirty="0">
              <a:latin typeface="TyStencil Pro Medium" panose="02000605080000020003" pitchFamily="50" charset="0"/>
            </a:endParaRPr>
          </a:p>
        </p:txBody>
      </p:sp>
      <p:sp>
        <p:nvSpPr>
          <p:cNvPr id="76" name="Google Shape;76;p14"/>
          <p:cNvSpPr txBox="1">
            <a:spLocks noGrp="1"/>
          </p:cNvSpPr>
          <p:nvPr>
            <p:ph type="body" idx="1"/>
          </p:nvPr>
        </p:nvSpPr>
        <p:spPr>
          <a:xfrm>
            <a:off x="362837" y="1359825"/>
            <a:ext cx="3971051" cy="3328800"/>
          </a:xfrm>
          <a:prstGeom prst="rect">
            <a:avLst/>
          </a:prstGeom>
        </p:spPr>
        <p:txBody>
          <a:bodyPr spcFirstLastPara="1" wrap="square" lIns="91425" tIns="91425" rIns="91425" bIns="91425" anchor="t" anchorCtr="0">
            <a:noAutofit/>
          </a:bodyPr>
          <a:lstStyle/>
          <a:p>
            <a:pPr marL="139700" indent="0">
              <a:buNone/>
            </a:pPr>
            <a:r>
              <a:rPr lang="ga-IE" sz="1000" dirty="0"/>
              <a:t>Tá sé tábhachtach cleachtadh aireachais  a dhéanamh le do rang sula gcuirfidh tú </a:t>
            </a:r>
            <a:r>
              <a:rPr lang="ga-IE" sz="1000" dirty="0" smtClean="0"/>
              <a:t>an</a:t>
            </a:r>
            <a:r>
              <a:rPr lang="en-IE" sz="1000" dirty="0"/>
              <a:t> </a:t>
            </a:r>
            <a:r>
              <a:rPr lang="ga-IE" sz="1000" dirty="0" smtClean="0"/>
              <a:t>saothar </a:t>
            </a:r>
            <a:r>
              <a:rPr lang="ga-IE" sz="1000" dirty="0"/>
              <a:t>ealaíne os a gcomhair. Tabharfaidh sé seo am do na páistí iad féin  a bheith i </a:t>
            </a:r>
            <a:r>
              <a:rPr lang="ga-IE" sz="1000" dirty="0" smtClean="0"/>
              <a:t>láthair, </a:t>
            </a:r>
            <a:r>
              <a:rPr lang="ga-IE" sz="1000" dirty="0"/>
              <a:t>i láthair </a:t>
            </a:r>
            <a:r>
              <a:rPr lang="ga-IE" sz="1000" dirty="0" smtClean="0"/>
              <a:t>na </a:t>
            </a:r>
            <a:r>
              <a:rPr lang="ga-IE" sz="1000" dirty="0"/>
              <a:t>huaire sin. Bealach </a:t>
            </a:r>
            <a:r>
              <a:rPr lang="ga-IE" sz="1000" dirty="0" smtClean="0"/>
              <a:t>an éifeachtach </a:t>
            </a:r>
            <a:r>
              <a:rPr lang="ga-IE" sz="1000" dirty="0"/>
              <a:t>chun é seo a dhéanamh ná teicnící análaithe a chleachtadh. Tá </a:t>
            </a:r>
            <a:r>
              <a:rPr lang="en-IE" sz="1000" dirty="0" smtClean="0"/>
              <a:t>go </a:t>
            </a:r>
            <a:r>
              <a:rPr lang="ga-IE" sz="1000" dirty="0" smtClean="0"/>
              <a:t>leor </a:t>
            </a:r>
            <a:r>
              <a:rPr lang="ga-IE" sz="1000" dirty="0"/>
              <a:t>cleachtaí análaithe maith atá oiriúnach do </a:t>
            </a:r>
            <a:r>
              <a:rPr lang="ga-IE" sz="1000" dirty="0" smtClean="0"/>
              <a:t>pháistí </a:t>
            </a:r>
            <a:r>
              <a:rPr lang="ga-IE" sz="1000" dirty="0"/>
              <a:t>atá ar fáil go héasca ar líne. </a:t>
            </a:r>
            <a:r>
              <a:rPr lang="ga-IE" sz="1000" dirty="0" smtClean="0"/>
              <a:t>Mar </a:t>
            </a:r>
            <a:r>
              <a:rPr lang="ga-IE" sz="1000" dirty="0"/>
              <a:t>áis duit, tá roinnt  anseo.</a:t>
            </a:r>
            <a:endParaRPr lang="en-IE" sz="1000" dirty="0"/>
          </a:p>
          <a:p>
            <a:pPr marL="139700" indent="0">
              <a:buNone/>
            </a:pPr>
            <a:r>
              <a:rPr lang="ga-IE" sz="1000" b="1" dirty="0"/>
              <a:t> </a:t>
            </a:r>
            <a:endParaRPr lang="ga-IE" sz="1000" b="1" dirty="0" smtClean="0"/>
          </a:p>
          <a:p>
            <a:pPr marL="139700" indent="0">
              <a:buNone/>
            </a:pPr>
            <a:r>
              <a:rPr lang="ga-IE" sz="1000" b="1" dirty="0" smtClean="0"/>
              <a:t>Anáil </a:t>
            </a:r>
            <a:r>
              <a:rPr lang="ga-IE" sz="1000" b="1" dirty="0"/>
              <a:t>chéanna</a:t>
            </a:r>
            <a:endParaRPr lang="en-IE" sz="1000" b="1" dirty="0"/>
          </a:p>
          <a:p>
            <a:pPr marL="139700" indent="0">
              <a:buNone/>
            </a:pPr>
            <a:r>
              <a:rPr lang="ga-IE" sz="1000" dirty="0"/>
              <a:t>I do shuí go compordach le do lámha curtha go réidh ar do ghlúine ionanálaigh trí </a:t>
            </a:r>
            <a:r>
              <a:rPr lang="ga-IE" sz="1000" dirty="0" smtClean="0"/>
              <a:t>do</a:t>
            </a:r>
            <a:r>
              <a:rPr lang="en-IE" sz="1000" dirty="0"/>
              <a:t> </a:t>
            </a:r>
            <a:r>
              <a:rPr lang="ga-IE" sz="1000" dirty="0" smtClean="0"/>
              <a:t>shrón </a:t>
            </a:r>
            <a:r>
              <a:rPr lang="ga-IE" sz="1000" dirty="0"/>
              <a:t>agus comhair go dtí 2, ansin lig easanálaigh trí do bhéal </a:t>
            </a:r>
            <a:r>
              <a:rPr lang="ga-IE" sz="1000" dirty="0" smtClean="0"/>
              <a:t>agus</a:t>
            </a:r>
            <a:r>
              <a:rPr lang="en-IE" sz="1000" dirty="0"/>
              <a:t> </a:t>
            </a:r>
            <a:r>
              <a:rPr lang="ga-IE" sz="1000" dirty="0" smtClean="0"/>
              <a:t>comhair </a:t>
            </a:r>
            <a:r>
              <a:rPr lang="ga-IE" sz="1000" dirty="0"/>
              <a:t>go dtí 2. B’fhéidir gur mhaith leat comhaireamh os ard ionas </a:t>
            </a:r>
            <a:r>
              <a:rPr lang="ga-IE" sz="1000" dirty="0" smtClean="0"/>
              <a:t>gur</a:t>
            </a:r>
            <a:r>
              <a:rPr lang="en-IE" sz="1000" dirty="0"/>
              <a:t> </a:t>
            </a:r>
            <a:r>
              <a:rPr lang="ga-IE" sz="1000" dirty="0" smtClean="0"/>
              <a:t>féidir </a:t>
            </a:r>
            <a:r>
              <a:rPr lang="ga-IE" sz="1000" dirty="0"/>
              <a:t>leis na páistí thú a leanúint. Déan iarracht é seo a mhéadú go 3 soicind.</a:t>
            </a:r>
            <a:endParaRPr lang="en-IE" sz="1000" dirty="0"/>
          </a:p>
          <a:p>
            <a:pPr marL="139700" indent="0">
              <a:buNone/>
            </a:pPr>
            <a:r>
              <a:rPr lang="ga-IE" sz="1000" dirty="0"/>
              <a:t>Maidir le leanaí níos óige, is deas an gníomh seo a mhíniú mar bholadh </a:t>
            </a:r>
            <a:r>
              <a:rPr lang="ga-IE" sz="1000" dirty="0" smtClean="0"/>
              <a:t>bláthanna</a:t>
            </a:r>
            <a:r>
              <a:rPr lang="en-IE" sz="1000" dirty="0"/>
              <a:t> </a:t>
            </a:r>
            <a:r>
              <a:rPr lang="ga-IE" sz="1000" dirty="0" smtClean="0"/>
              <a:t>(</a:t>
            </a:r>
            <a:r>
              <a:rPr lang="ga-IE" sz="1000" dirty="0"/>
              <a:t>ionanálú) agus an choinneal a shéideadh amach (ag easanálú).</a:t>
            </a:r>
            <a:endParaRPr lang="en-IE" sz="1000" dirty="0"/>
          </a:p>
          <a:p>
            <a:pPr marL="0" indent="0">
              <a:buNone/>
            </a:pPr>
            <a:endParaRPr lang="en-IE" sz="1000" dirty="0"/>
          </a:p>
          <a:p>
            <a:pPr marL="0" indent="0">
              <a:spcBef>
                <a:spcPts val="1600"/>
              </a:spcBef>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 name="Google Shape;76;p14"/>
          <p:cNvSpPr txBox="1">
            <a:spLocks noGrp="1"/>
          </p:cNvSpPr>
          <p:nvPr>
            <p:ph type="body" idx="1"/>
          </p:nvPr>
        </p:nvSpPr>
        <p:spPr>
          <a:xfrm>
            <a:off x="4283494" y="1189482"/>
            <a:ext cx="4313731" cy="3499143"/>
          </a:xfrm>
          <a:prstGeom prst="rect">
            <a:avLst/>
          </a:prstGeom>
        </p:spPr>
        <p:txBody>
          <a:bodyPr spcFirstLastPara="1" wrap="square" lIns="91425" tIns="91425" rIns="91425" bIns="91425" anchor="t" anchorCtr="0">
            <a:noAutofit/>
          </a:bodyPr>
          <a:lstStyle/>
          <a:p>
            <a:pPr marL="139700" indent="0">
              <a:buNone/>
            </a:pPr>
            <a:r>
              <a:rPr lang="ga-IE" sz="1000" dirty="0"/>
              <a:t> </a:t>
            </a:r>
            <a:endParaRPr lang="en-IE" sz="1000" dirty="0"/>
          </a:p>
          <a:p>
            <a:pPr marL="139700" indent="0">
              <a:buNone/>
            </a:pPr>
            <a:r>
              <a:rPr lang="ga-IE" sz="1000" b="1" dirty="0"/>
              <a:t>Anáil Chrosóg Mhara</a:t>
            </a:r>
            <a:endParaRPr lang="en-IE" sz="1000" b="1" dirty="0"/>
          </a:p>
          <a:p>
            <a:pPr marL="139700" indent="0">
              <a:buNone/>
            </a:pPr>
            <a:r>
              <a:rPr lang="ga-IE" sz="1000" dirty="0" smtClean="0"/>
              <a:t>I </a:t>
            </a:r>
            <a:r>
              <a:rPr lang="ga-IE" sz="1000" dirty="0"/>
              <a:t>do shuí go compordach, coinnigh do lámh chlé amach os do chomhair agus do mhéara scartha </a:t>
            </a:r>
            <a:r>
              <a:rPr lang="ga-IE" sz="1000" dirty="0" smtClean="0"/>
              <a:t>amach </a:t>
            </a:r>
            <a:r>
              <a:rPr lang="ga-IE" sz="1000" dirty="0"/>
              <a:t>óna chéile. Treoraigh </a:t>
            </a:r>
            <a:r>
              <a:rPr lang="ga-IE" sz="1000" dirty="0" smtClean="0"/>
              <a:t>an  </a:t>
            </a:r>
            <a:r>
              <a:rPr lang="ga-IE" sz="1000" dirty="0"/>
              <a:t>chorrmhéar ar do lámh dheas taobh amuigh </a:t>
            </a:r>
            <a:r>
              <a:rPr lang="ga-IE" sz="1000" dirty="0" smtClean="0"/>
              <a:t>de </a:t>
            </a:r>
            <a:r>
              <a:rPr lang="ga-IE" sz="1000" dirty="0"/>
              <a:t>do laidhricín ag ionanálú agus tú ag dul suas taobh do laidhricín agus </a:t>
            </a:r>
            <a:r>
              <a:rPr lang="ga-IE" sz="1000" dirty="0" smtClean="0"/>
              <a:t>ag</a:t>
            </a:r>
            <a:r>
              <a:rPr lang="en-IE" sz="1000" dirty="0"/>
              <a:t> </a:t>
            </a:r>
            <a:r>
              <a:rPr lang="ga-IE" sz="1000" dirty="0" smtClean="0"/>
              <a:t>easanálú  </a:t>
            </a:r>
            <a:r>
              <a:rPr lang="ga-IE" sz="1000" dirty="0"/>
              <a:t>agus tú ag dul síos an taobh istigh de laidhricín. Lean ar aghaidh ag  déanamh an rud </a:t>
            </a:r>
            <a:r>
              <a:rPr lang="ga-IE" sz="1000" dirty="0" smtClean="0"/>
              <a:t>céanna </a:t>
            </a:r>
            <a:r>
              <a:rPr lang="ga-IE" sz="1000" dirty="0"/>
              <a:t>le gach méar. Déan an rud céanna leis an lámh dheas.</a:t>
            </a:r>
            <a:endParaRPr lang="en-IE" sz="1000" dirty="0"/>
          </a:p>
          <a:p>
            <a:pPr marL="139700" indent="0">
              <a:buNone/>
            </a:pPr>
            <a:r>
              <a:rPr lang="ga-IE" sz="1000" dirty="0"/>
              <a:t> </a:t>
            </a:r>
            <a:endParaRPr lang="en-IE" sz="1000" dirty="0"/>
          </a:p>
          <a:p>
            <a:pPr marL="139700" indent="0">
              <a:buNone/>
            </a:pPr>
            <a:r>
              <a:rPr lang="ga-IE" sz="1000" b="1" dirty="0"/>
              <a:t>Anáil </a:t>
            </a:r>
            <a:r>
              <a:rPr lang="ga-IE" sz="1000" b="1" dirty="0" smtClean="0"/>
              <a:t>Dhathach</a:t>
            </a:r>
            <a:endParaRPr lang="en-IE" sz="1000" b="1" dirty="0"/>
          </a:p>
          <a:p>
            <a:pPr marL="139700" indent="0">
              <a:buNone/>
            </a:pPr>
            <a:r>
              <a:rPr lang="ga-IE" sz="1000" dirty="0"/>
              <a:t>Ag seasamh go hard </a:t>
            </a:r>
            <a:r>
              <a:rPr lang="ga-IE" sz="1000" dirty="0" smtClean="0"/>
              <a:t>díreach </a:t>
            </a:r>
            <a:r>
              <a:rPr lang="ga-IE" sz="1000" dirty="0"/>
              <a:t>le do  dhá chois ar an urlár, tabhair </a:t>
            </a:r>
            <a:r>
              <a:rPr lang="ga-IE" sz="1000" dirty="0" smtClean="0"/>
              <a:t>do dhá </a:t>
            </a:r>
            <a:r>
              <a:rPr lang="ga-IE" sz="1000" dirty="0"/>
              <a:t>láimh amach go </a:t>
            </a:r>
            <a:r>
              <a:rPr lang="ga-IE" sz="1000" dirty="0" smtClean="0"/>
              <a:t>dtí</a:t>
            </a:r>
            <a:r>
              <a:rPr lang="en-IE" sz="1000" dirty="0"/>
              <a:t> </a:t>
            </a:r>
            <a:r>
              <a:rPr lang="ga-IE" sz="1000" dirty="0" smtClean="0"/>
              <a:t>an </a:t>
            </a:r>
            <a:r>
              <a:rPr lang="ga-IE" sz="1000" dirty="0"/>
              <a:t>taobh agus ionanálaigh  agus tú ag tabhairt do lámha os cionn do chloigeann. Lig </a:t>
            </a:r>
            <a:r>
              <a:rPr lang="ga-IE" sz="1000" dirty="0" smtClean="0"/>
              <a:t>anáil</a:t>
            </a:r>
            <a:r>
              <a:rPr lang="en-IE" sz="1000" dirty="0"/>
              <a:t> </a:t>
            </a:r>
            <a:r>
              <a:rPr lang="ga-IE" sz="1000" dirty="0" smtClean="0"/>
              <a:t>amach </a:t>
            </a:r>
            <a:r>
              <a:rPr lang="ga-IE" sz="1000" dirty="0"/>
              <a:t>agus tú ag tabhairt an dá láimh síos le do thaobh arís. Gach uair a dhéanann </a:t>
            </a:r>
            <a:r>
              <a:rPr lang="ga-IE" sz="1000" dirty="0" smtClean="0"/>
              <a:t>tú</a:t>
            </a:r>
            <a:r>
              <a:rPr lang="en-IE" sz="1000" dirty="0"/>
              <a:t> </a:t>
            </a:r>
            <a:r>
              <a:rPr lang="ga-IE" sz="1000" dirty="0" smtClean="0"/>
              <a:t>é </a:t>
            </a:r>
            <a:r>
              <a:rPr lang="ga-IE" sz="1000" dirty="0"/>
              <a:t>seo, samhlaigh go bhfuil tú ag péinteáil bogha báistí, gach </a:t>
            </a:r>
            <a:r>
              <a:rPr lang="ga-IE" sz="1000" dirty="0" smtClean="0"/>
              <a:t>uair </a:t>
            </a:r>
            <a:r>
              <a:rPr lang="ga-IE" sz="1000" dirty="0"/>
              <a:t>a bhíonn tú </a:t>
            </a:r>
            <a:r>
              <a:rPr lang="ga-IE" sz="1000" dirty="0" smtClean="0"/>
              <a:t>ageasanálú </a:t>
            </a:r>
            <a:r>
              <a:rPr lang="ga-IE" sz="1000" dirty="0"/>
              <a:t>,cuireann tú dath nua ar an mbogha báistí.</a:t>
            </a: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357080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277811" y="575950"/>
            <a:ext cx="6444039"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Smaoineamh do Nóiméad </a:t>
            </a:r>
            <a:r>
              <a:rPr lang="ga-IE" dirty="0" smtClean="0">
                <a:latin typeface="TyStencil Pro Medium" panose="02000605080000020003" pitchFamily="50" charset="0"/>
              </a:rPr>
              <a:t>Aireach</a:t>
            </a:r>
            <a:r>
              <a:rPr lang="en-IE" sz="2400" dirty="0"/>
              <a:t/>
            </a:r>
            <a:br>
              <a:rPr lang="en-IE" sz="2400" dirty="0"/>
            </a:br>
            <a:endParaRPr sz="2400" dirty="0">
              <a:latin typeface="TyStencil Pro Medium" panose="02000605080000020003" pitchFamily="50" charset="0"/>
            </a:endParaRPr>
          </a:p>
        </p:txBody>
      </p:sp>
      <p:sp>
        <p:nvSpPr>
          <p:cNvPr id="76" name="Google Shape;76;p14"/>
          <p:cNvSpPr txBox="1">
            <a:spLocks noGrp="1"/>
          </p:cNvSpPr>
          <p:nvPr>
            <p:ph type="body" idx="1"/>
          </p:nvPr>
        </p:nvSpPr>
        <p:spPr>
          <a:xfrm>
            <a:off x="2187102" y="987875"/>
            <a:ext cx="3205061" cy="3700751"/>
          </a:xfrm>
          <a:prstGeom prst="rect">
            <a:avLst/>
          </a:prstGeom>
        </p:spPr>
        <p:txBody>
          <a:bodyPr spcFirstLastPara="1" wrap="square" lIns="91425" tIns="91425" rIns="91425" bIns="91425" anchor="t" anchorCtr="0">
            <a:noAutofit/>
          </a:bodyPr>
          <a:lstStyle/>
          <a:p>
            <a:pPr marL="0" indent="0">
              <a:buNone/>
            </a:pPr>
            <a:endParaRPr lang="en-GB" sz="1000" dirty="0">
              <a:latin typeface="Open Sans" panose="020B0604020202020204" charset="0"/>
              <a:ea typeface="Open Sans" panose="020B0604020202020204" charset="0"/>
              <a:cs typeface="Open Sans" panose="020B0604020202020204" charset="0"/>
              <a:hlinkClick r:id="rId3"/>
            </a:endParaRPr>
          </a:p>
          <a:p>
            <a:pPr marL="139700" indent="0">
              <a:buNone/>
            </a:pPr>
            <a:r>
              <a:rPr lang="ga-IE" sz="1000" dirty="0"/>
              <a:t>Céard faoi chrúsca aireach a dhéanamh in éineacht le do rang?</a:t>
            </a:r>
            <a:endParaRPr lang="en-IE" sz="1000" dirty="0"/>
          </a:p>
          <a:p>
            <a:pPr marL="139700" indent="0">
              <a:buNone/>
            </a:pPr>
            <a:endParaRPr lang="ga-IE" sz="1000" dirty="0" smtClean="0"/>
          </a:p>
          <a:p>
            <a:pPr marL="139700" indent="0">
              <a:buNone/>
            </a:pPr>
            <a:r>
              <a:rPr lang="ga-IE" sz="1000" dirty="0" smtClean="0"/>
              <a:t>Roghnaigh </a:t>
            </a:r>
            <a:r>
              <a:rPr lang="ga-IE" sz="1000" dirty="0"/>
              <a:t>crúsca gloine deas le claibín daingean. Cuir uisce, taespúnóg glicrín </a:t>
            </a:r>
            <a:r>
              <a:rPr lang="ga-IE" sz="1000" dirty="0" smtClean="0"/>
              <a:t>leis</a:t>
            </a:r>
            <a:r>
              <a:rPr lang="en-IE" sz="1000" dirty="0"/>
              <a:t> </a:t>
            </a:r>
            <a:r>
              <a:rPr lang="ga-IE" sz="1000" dirty="0" smtClean="0"/>
              <a:t>(</a:t>
            </a:r>
            <a:r>
              <a:rPr lang="ga-IE" sz="1000" dirty="0"/>
              <a:t>cuidíonn sé leis an ngealra snámh), agus dathanna éagsúla gealra.</a:t>
            </a:r>
            <a:endParaRPr lang="en-IE" sz="1000" dirty="0"/>
          </a:p>
          <a:p>
            <a:pPr marL="139700" indent="0">
              <a:buNone/>
            </a:pPr>
            <a:endParaRPr lang="ga-IE" sz="1000" dirty="0" smtClean="0"/>
          </a:p>
          <a:p>
            <a:pPr marL="139700" indent="0">
              <a:buNone/>
            </a:pPr>
            <a:r>
              <a:rPr lang="ga-IE" sz="1000" dirty="0" smtClean="0"/>
              <a:t>De </a:t>
            </a:r>
            <a:r>
              <a:rPr lang="ga-IE" sz="1000" dirty="0"/>
              <a:t>réir mar a chuireann tú gach dath gealra leis an gcrúsca, mínigh do na páistí </a:t>
            </a:r>
            <a:r>
              <a:rPr lang="ga-IE" sz="1000" dirty="0" smtClean="0"/>
              <a:t>go</a:t>
            </a:r>
            <a:r>
              <a:rPr lang="en-IE" sz="1000" dirty="0"/>
              <a:t> </a:t>
            </a:r>
            <a:r>
              <a:rPr lang="ga-IE" sz="1000" dirty="0" smtClean="0"/>
              <a:t>léiríonn </a:t>
            </a:r>
            <a:r>
              <a:rPr lang="ga-IE" sz="1000" dirty="0"/>
              <a:t>gach dath mothúchán difriúil a d’fhéadfadh a bheith againn.</a:t>
            </a:r>
            <a:endParaRPr lang="en-IE" sz="1000" dirty="0"/>
          </a:p>
          <a:p>
            <a:pPr marL="139700" indent="0">
              <a:buNone/>
            </a:pPr>
            <a:endParaRPr lang="ga-IE" sz="1000" dirty="0" smtClean="0"/>
          </a:p>
          <a:p>
            <a:pPr marL="139700" indent="0">
              <a:buNone/>
            </a:pPr>
            <a:r>
              <a:rPr lang="ga-IE" sz="1000" dirty="0" smtClean="0"/>
              <a:t>Dún </a:t>
            </a:r>
            <a:r>
              <a:rPr lang="ga-IE" sz="1000" dirty="0"/>
              <a:t>an clúdach agus croith an crúsca. Is féidir linn a fheiceáil go bhfuil ár </a:t>
            </a:r>
            <a:r>
              <a:rPr lang="ga-IE" sz="1000" dirty="0" smtClean="0"/>
              <a:t>gcuid smaointe </a:t>
            </a:r>
            <a:r>
              <a:rPr lang="ga-IE" sz="1000" dirty="0"/>
              <a:t>fite fuaite ina chéile.</a:t>
            </a:r>
            <a:endParaRPr lang="en-IE" sz="1000" dirty="0"/>
          </a:p>
          <a:p>
            <a:pPr marL="139700" indent="0">
              <a:buNone/>
            </a:pPr>
            <a:endParaRPr lang="ga-IE" sz="1000" dirty="0" smtClean="0"/>
          </a:p>
          <a:p>
            <a:pPr marL="139700" indent="0">
              <a:buNone/>
            </a:pPr>
            <a:r>
              <a:rPr lang="ga-IE" sz="1000" dirty="0" smtClean="0"/>
              <a:t>Cuir </a:t>
            </a:r>
            <a:r>
              <a:rPr lang="ga-IE" sz="1000" dirty="0"/>
              <a:t>an crúsca ar do dheasc agus iarr ar na páistí féachaint de réir mar a stopann </a:t>
            </a:r>
            <a:r>
              <a:rPr lang="ga-IE" sz="1000" dirty="0" smtClean="0"/>
              <a:t>an</a:t>
            </a:r>
            <a:r>
              <a:rPr lang="en-IE" sz="1000" dirty="0"/>
              <a:t> </a:t>
            </a:r>
            <a:r>
              <a:rPr lang="ga-IE" sz="1000" dirty="0" smtClean="0"/>
              <a:t>gealra</a:t>
            </a:r>
            <a:r>
              <a:rPr lang="ga-IE" sz="1000" dirty="0"/>
              <a:t>.</a:t>
            </a: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 name="Google Shape;76;p14"/>
          <p:cNvSpPr txBox="1">
            <a:spLocks noGrp="1"/>
          </p:cNvSpPr>
          <p:nvPr>
            <p:ph type="body" idx="1"/>
          </p:nvPr>
        </p:nvSpPr>
        <p:spPr>
          <a:xfrm>
            <a:off x="5543345" y="957634"/>
            <a:ext cx="3336085" cy="3730991"/>
          </a:xfrm>
          <a:prstGeom prst="rect">
            <a:avLst/>
          </a:prstGeom>
        </p:spPr>
        <p:txBody>
          <a:bodyPr spcFirstLastPara="1" wrap="square" lIns="91425" tIns="91425" rIns="91425" bIns="91425" anchor="t" anchorCtr="0">
            <a:noAutofit/>
          </a:bodyPr>
          <a:lstStyle/>
          <a:p>
            <a:pPr marL="0" indent="0">
              <a:buNone/>
            </a:pPr>
            <a:endParaRPr lang="en-GB" sz="1000" dirty="0">
              <a:latin typeface="Open Sans" panose="020B0604020202020204" charset="0"/>
              <a:ea typeface="Open Sans" panose="020B0604020202020204" charset="0"/>
              <a:cs typeface="Open Sans" panose="020B0604020202020204" charset="0"/>
            </a:endParaRPr>
          </a:p>
          <a:p>
            <a:pPr marL="139700" indent="0">
              <a:buNone/>
            </a:pPr>
            <a:r>
              <a:rPr lang="ga-IE" sz="1000" dirty="0" smtClean="0"/>
              <a:t>Is </a:t>
            </a:r>
            <a:r>
              <a:rPr lang="ga-IE" sz="1000" dirty="0"/>
              <a:t>radharc </a:t>
            </a:r>
            <a:r>
              <a:rPr lang="ga-IE" sz="1000" dirty="0" smtClean="0"/>
              <a:t>é </a:t>
            </a:r>
            <a:r>
              <a:rPr lang="ga-IE" sz="1000" dirty="0"/>
              <a:t>seo chun páistí a mhúineadh gur féidir lenár smaointe </a:t>
            </a:r>
            <a:r>
              <a:rPr lang="ga-IE" sz="1000" dirty="0" smtClean="0"/>
              <a:t>agus</a:t>
            </a:r>
            <a:r>
              <a:rPr lang="en-IE" sz="1000" dirty="0"/>
              <a:t> </a:t>
            </a:r>
            <a:r>
              <a:rPr lang="ga-IE" sz="1000" dirty="0" smtClean="0"/>
              <a:t>ár </a:t>
            </a:r>
            <a:r>
              <a:rPr lang="ga-IE" sz="1000" dirty="0"/>
              <a:t>n-imní a scíth a ligean nuair a stopaimid agus a scíth a ligean agus am a </a:t>
            </a:r>
            <a:r>
              <a:rPr lang="ga-IE" sz="1000" dirty="0" smtClean="0"/>
              <a:t>thógáil</a:t>
            </a:r>
            <a:r>
              <a:rPr lang="en-IE" sz="1000" dirty="0"/>
              <a:t> </a:t>
            </a:r>
            <a:r>
              <a:rPr lang="ga-IE" sz="1000" dirty="0" smtClean="0"/>
              <a:t>chun </a:t>
            </a:r>
            <a:r>
              <a:rPr lang="ga-IE" sz="1000" dirty="0"/>
              <a:t>a bheith aireach. Bíonn sé níos éasca ansin tabhairt faoi dhúshláin </a:t>
            </a:r>
            <a:r>
              <a:rPr lang="ga-IE" sz="1000" dirty="0" smtClean="0"/>
              <a:t>a</a:t>
            </a:r>
            <a:r>
              <a:rPr lang="en-IE" sz="1000" dirty="0"/>
              <a:t> </a:t>
            </a:r>
            <a:r>
              <a:rPr lang="ga-IE" sz="1000" dirty="0" smtClean="0"/>
              <a:t>d’fhéadfadh </a:t>
            </a:r>
            <a:r>
              <a:rPr lang="ga-IE" sz="1000" dirty="0"/>
              <a:t>a bheith romhainn.</a:t>
            </a:r>
            <a:endParaRPr lang="en-IE" sz="1000" dirty="0"/>
          </a:p>
          <a:p>
            <a:pPr marL="0" indent="0">
              <a:spcBef>
                <a:spcPts val="1600"/>
              </a:spcBef>
              <a:buSzPts val="1100"/>
              <a:buNone/>
            </a:pPr>
            <a:endParaRPr sz="1000" dirty="0"/>
          </a:p>
          <a:p>
            <a:pPr marL="0" indent="0">
              <a:spcBef>
                <a:spcPts val="1600"/>
              </a:spcBef>
              <a:buNone/>
            </a:pPr>
            <a:endParaRPr sz="1000" dirty="0"/>
          </a:p>
          <a:p>
            <a:pPr marL="0" lvl="0" indent="0" algn="l" rtl="0">
              <a:spcBef>
                <a:spcPts val="1600"/>
              </a:spcBef>
              <a:spcAft>
                <a:spcPts val="1600"/>
              </a:spcAft>
              <a:buNone/>
            </a:pPr>
            <a:endParaRPr sz="1000"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403" y="745930"/>
            <a:ext cx="1646798" cy="2726698"/>
          </a:xfrm>
          <a:prstGeom prst="rect">
            <a:avLst/>
          </a:prstGeom>
        </p:spPr>
      </p:pic>
    </p:spTree>
    <p:extLst>
      <p:ext uri="{BB962C8B-B14F-4D97-AF65-F5344CB8AC3E}">
        <p14:creationId xmlns:p14="http://schemas.microsoft.com/office/powerpoint/2010/main" val="54859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695739" y="575950"/>
            <a:ext cx="8026111"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Céim 3: Na Cúig Céadfa</a:t>
            </a:r>
            <a:r>
              <a:rPr lang="en-IE" dirty="0"/>
              <a:t/>
            </a:r>
            <a:br>
              <a:rPr lang="en-IE" dirty="0"/>
            </a:br>
            <a:endParaRPr dirty="0">
              <a:latin typeface="TyStencil Pro Medium" panose="02000605080000020003" pitchFamily="50" charset="0"/>
            </a:endParaRPr>
          </a:p>
        </p:txBody>
      </p:sp>
      <p:sp>
        <p:nvSpPr>
          <p:cNvPr id="76" name="Google Shape;76;p14"/>
          <p:cNvSpPr txBox="1">
            <a:spLocks noGrp="1"/>
          </p:cNvSpPr>
          <p:nvPr>
            <p:ph type="body" idx="1"/>
          </p:nvPr>
        </p:nvSpPr>
        <p:spPr>
          <a:xfrm>
            <a:off x="534176" y="1108839"/>
            <a:ext cx="3577978" cy="3599947"/>
          </a:xfrm>
          <a:prstGeom prst="rect">
            <a:avLst/>
          </a:prstGeom>
        </p:spPr>
        <p:txBody>
          <a:bodyPr spcFirstLastPara="1" wrap="square" lIns="91425" tIns="91425" rIns="91425" bIns="91425" anchor="t" anchorCtr="0">
            <a:noAutofit/>
          </a:bodyPr>
          <a:lstStyle/>
          <a:p>
            <a:pPr marL="139700" indent="0">
              <a:buNone/>
            </a:pPr>
            <a:r>
              <a:rPr lang="ga-IE" sz="1000" dirty="0"/>
              <a:t>Bealach an-simplí ach éifeachtach é le dul i dteagmháil leis na céadfaí chun a chur </a:t>
            </a:r>
            <a:r>
              <a:rPr lang="ga-IE" sz="1000" dirty="0" smtClean="0"/>
              <a:t>ar</a:t>
            </a:r>
            <a:r>
              <a:rPr lang="en-IE" sz="1000" dirty="0"/>
              <a:t> </a:t>
            </a:r>
            <a:r>
              <a:rPr lang="ga-IE" sz="1000" dirty="0" smtClean="0"/>
              <a:t>chumas </a:t>
            </a:r>
            <a:r>
              <a:rPr lang="ga-IE" sz="1000" dirty="0"/>
              <a:t>na bpáistí a bheith i láthair agus dul i dteagmháil níos doimhne agus </a:t>
            </a:r>
            <a:r>
              <a:rPr lang="ga-IE" sz="1000" dirty="0" smtClean="0"/>
              <a:t>níos</a:t>
            </a:r>
            <a:r>
              <a:rPr lang="en-IE" sz="1000" dirty="0"/>
              <a:t> </a:t>
            </a:r>
            <a:r>
              <a:rPr lang="ga-IE" sz="1000" dirty="0" smtClean="0"/>
              <a:t>bríomhaire  </a:t>
            </a:r>
            <a:r>
              <a:rPr lang="ga-IE" sz="1000" dirty="0"/>
              <a:t>le saothair ealaíne. Spreag na páistí chun a gcuid samhlaíochta a </a:t>
            </a:r>
            <a:r>
              <a:rPr lang="ga-IE" sz="1000" dirty="0" smtClean="0"/>
              <a:t>ghríosú</a:t>
            </a:r>
            <a:r>
              <a:rPr lang="en-IE" sz="1000" dirty="0"/>
              <a:t> </a:t>
            </a:r>
            <a:r>
              <a:rPr lang="ga-IE" sz="1000" dirty="0" smtClean="0"/>
              <a:t>agus </a:t>
            </a:r>
            <a:r>
              <a:rPr lang="ga-IE" sz="1000" dirty="0"/>
              <a:t>súil isteach i saol an phictiúir. Bí tumtha go hiomlán san saothar trí na céadfaí </a:t>
            </a:r>
            <a:r>
              <a:rPr lang="ga-IE" sz="1000" dirty="0" smtClean="0"/>
              <a:t>a</a:t>
            </a:r>
            <a:r>
              <a:rPr lang="en-IE" sz="1000" dirty="0"/>
              <a:t> </a:t>
            </a:r>
            <a:r>
              <a:rPr lang="ga-IE" sz="1000" dirty="0" smtClean="0"/>
              <a:t>mhealladh</a:t>
            </a:r>
            <a:r>
              <a:rPr lang="ga-IE" sz="1000" dirty="0"/>
              <a:t>.</a:t>
            </a:r>
            <a:endParaRPr lang="en-IE" sz="1000" dirty="0"/>
          </a:p>
          <a:p>
            <a:pPr marL="139700" indent="0">
              <a:buNone/>
            </a:pPr>
            <a:r>
              <a:rPr lang="ga-IE" sz="1000" dirty="0"/>
              <a:t> </a:t>
            </a:r>
            <a:endParaRPr lang="en-IE" sz="1000" dirty="0"/>
          </a:p>
          <a:p>
            <a:pPr marL="139700" indent="0">
              <a:buNone/>
            </a:pPr>
            <a:r>
              <a:rPr lang="ga-IE" sz="1000" b="1" dirty="0" smtClean="0"/>
              <a:t>Tá </a:t>
            </a:r>
            <a:r>
              <a:rPr lang="ga-IE" sz="1000" b="1" dirty="0"/>
              <a:t>liosta thíos de roinnt ceisteanna ar mhaith leat a chur chun cabhrú le gach </a:t>
            </a:r>
            <a:r>
              <a:rPr lang="ga-IE" sz="1000" b="1" dirty="0" smtClean="0"/>
              <a:t>céadfa</a:t>
            </a:r>
            <a:r>
              <a:rPr lang="en-IE" sz="1000" b="1" dirty="0"/>
              <a:t> </a:t>
            </a:r>
            <a:r>
              <a:rPr lang="ga-IE" sz="1000" b="1" dirty="0" smtClean="0"/>
              <a:t>a </a:t>
            </a:r>
            <a:r>
              <a:rPr lang="ga-IE" sz="1000" b="1" dirty="0"/>
              <a:t>scrúdú.</a:t>
            </a:r>
            <a:endParaRPr lang="en-IE" sz="1000" b="1" dirty="0"/>
          </a:p>
          <a:p>
            <a:pPr marL="139700" indent="0">
              <a:buNone/>
            </a:pPr>
            <a:endParaRPr lang="ga-IE" sz="1000" b="1" dirty="0" smtClean="0"/>
          </a:p>
          <a:p>
            <a:pPr marL="139700" indent="0">
              <a:buNone/>
            </a:pPr>
            <a:r>
              <a:rPr lang="ga-IE" sz="1000" b="1" dirty="0" smtClean="0"/>
              <a:t>Céard </a:t>
            </a:r>
            <a:r>
              <a:rPr lang="ga-IE" sz="1000" b="1" dirty="0"/>
              <a:t>a fheiceann tú?</a:t>
            </a:r>
            <a:endParaRPr lang="en-IE" sz="1000" b="1" dirty="0"/>
          </a:p>
          <a:p>
            <a:pPr marL="139700" indent="0">
              <a:buNone/>
            </a:pPr>
            <a:r>
              <a:rPr lang="ga-IE" sz="1000" dirty="0"/>
              <a:t>Tabhair am do na páistí an radharc atá os a gcomhair a thógáil isteach. Iarr orthu na rudaí </a:t>
            </a:r>
            <a:r>
              <a:rPr lang="ga-IE" sz="1000" dirty="0" smtClean="0"/>
              <a:t>a</a:t>
            </a:r>
            <a:r>
              <a:rPr lang="en-IE" sz="1000" dirty="0"/>
              <a:t> </a:t>
            </a:r>
            <a:r>
              <a:rPr lang="ga-IE" sz="1000" dirty="0" smtClean="0"/>
              <a:t>fheiceann </a:t>
            </a:r>
            <a:r>
              <a:rPr lang="ga-IE" sz="1000" dirty="0"/>
              <a:t>siad a ainmniú. Tabharfaidh siad níos mó faoi deara </a:t>
            </a:r>
            <a:r>
              <a:rPr lang="ga-IE" sz="1000" dirty="0" smtClean="0"/>
              <a:t>má</a:t>
            </a:r>
            <a:r>
              <a:rPr lang="en-IE" sz="1000" dirty="0"/>
              <a:t> </a:t>
            </a:r>
            <a:r>
              <a:rPr lang="ga-IE" sz="1000" dirty="0" smtClean="0"/>
              <a:t>cheadaítear </a:t>
            </a:r>
            <a:r>
              <a:rPr lang="ga-IE" sz="1000" dirty="0"/>
              <a:t>neart ama dóibh. Déan naisc le curaclam na nAmharcealaíona – déan tagairt </a:t>
            </a:r>
            <a:r>
              <a:rPr lang="ga-IE" sz="1000" dirty="0" smtClean="0"/>
              <a:t>do </a:t>
            </a:r>
            <a:r>
              <a:rPr lang="ga-IE" sz="1000" dirty="0"/>
              <a:t>na heilimintí ealaíne!</a:t>
            </a:r>
            <a:endParaRPr lang="en-IE" sz="1000" dirty="0"/>
          </a:p>
          <a:p>
            <a:pPr marL="139700" indent="0">
              <a:buNone/>
            </a:pPr>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 name="Google Shape;76;p14"/>
          <p:cNvSpPr txBox="1">
            <a:spLocks noGrp="1"/>
          </p:cNvSpPr>
          <p:nvPr>
            <p:ph type="body" idx="1"/>
          </p:nvPr>
        </p:nvSpPr>
        <p:spPr>
          <a:xfrm>
            <a:off x="4202864" y="1108839"/>
            <a:ext cx="3860184" cy="3599947"/>
          </a:xfrm>
          <a:prstGeom prst="rect">
            <a:avLst/>
          </a:prstGeom>
        </p:spPr>
        <p:txBody>
          <a:bodyPr spcFirstLastPara="1" wrap="square" lIns="91425" tIns="91425" rIns="91425" bIns="91425" anchor="t" anchorCtr="0">
            <a:noAutofit/>
          </a:bodyPr>
          <a:lstStyle/>
          <a:p>
            <a:pPr marL="139700" indent="0">
              <a:buNone/>
            </a:pPr>
            <a:r>
              <a:rPr lang="ga-IE" sz="1000" b="1" dirty="0" smtClean="0"/>
              <a:t>Céard  </a:t>
            </a:r>
            <a:r>
              <a:rPr lang="ga-IE" sz="1000" b="1" dirty="0"/>
              <a:t>is féidir leat a chloisteáil?</a:t>
            </a:r>
            <a:endParaRPr lang="en-IE" sz="1000" b="1" dirty="0"/>
          </a:p>
          <a:p>
            <a:pPr marL="139700" indent="0">
              <a:buNone/>
            </a:pPr>
            <a:r>
              <a:rPr lang="ga-IE" sz="1000" dirty="0"/>
              <a:t>Céard  iad na fuaimeanna is féidir leat a shamhlú atá le cloisteáil sa phictiúr seo? An </a:t>
            </a:r>
            <a:r>
              <a:rPr lang="ga-IE" sz="1000" dirty="0" smtClean="0"/>
              <a:t>bhfuil</a:t>
            </a:r>
            <a:r>
              <a:rPr lang="en-IE" sz="1000" dirty="0"/>
              <a:t> </a:t>
            </a:r>
            <a:r>
              <a:rPr lang="ga-IE" sz="1000" dirty="0" smtClean="0"/>
              <a:t>fuaimeanna </a:t>
            </a:r>
            <a:r>
              <a:rPr lang="ga-IE" sz="1000" dirty="0"/>
              <a:t>ann ón dúlra? éin ag canadh, gaoth ag séideadh trí na crainn, </a:t>
            </a:r>
            <a:r>
              <a:rPr lang="ga-IE" sz="1000" dirty="0" smtClean="0"/>
              <a:t>fuaim</a:t>
            </a:r>
            <a:r>
              <a:rPr lang="en-IE" sz="1000" dirty="0"/>
              <a:t> </a:t>
            </a:r>
            <a:r>
              <a:rPr lang="ga-IE" sz="1000" dirty="0" smtClean="0"/>
              <a:t>uisce</a:t>
            </a:r>
            <a:r>
              <a:rPr lang="ga-IE" sz="1000" dirty="0"/>
              <a:t>. An féidir leat a shamhlú go bhfuil tú ag súil ar dhuilleoga briosca? An </a:t>
            </a:r>
            <a:r>
              <a:rPr lang="ga-IE" sz="1000" dirty="0" smtClean="0"/>
              <a:t>bhfuil fuaimeanna </a:t>
            </a:r>
            <a:r>
              <a:rPr lang="ga-IE" sz="1000" dirty="0"/>
              <a:t>ann ó rudaí de dhéantús an duine? Trácht, monarchana, iompar, </a:t>
            </a:r>
            <a:r>
              <a:rPr lang="ga-IE" sz="1000" dirty="0" smtClean="0"/>
              <a:t>uirlisí</a:t>
            </a:r>
            <a:r>
              <a:rPr lang="en-IE" sz="1000" dirty="0"/>
              <a:t> </a:t>
            </a:r>
            <a:r>
              <a:rPr lang="ga-IE" sz="1000" dirty="0" smtClean="0"/>
              <a:t>agus </a:t>
            </a:r>
            <a:r>
              <a:rPr lang="ga-IE" sz="1000" dirty="0"/>
              <a:t>mar sin de.</a:t>
            </a:r>
            <a:endParaRPr lang="en-IE" sz="1000" dirty="0"/>
          </a:p>
          <a:p>
            <a:pPr marL="139700" indent="0">
              <a:buNone/>
            </a:pPr>
            <a:r>
              <a:rPr lang="ga-IE" sz="1000" dirty="0"/>
              <a:t> </a:t>
            </a:r>
            <a:endParaRPr lang="en-IE" sz="1000" dirty="0"/>
          </a:p>
          <a:p>
            <a:pPr marL="139700" indent="0">
              <a:buNone/>
            </a:pPr>
            <a:r>
              <a:rPr lang="ga-IE" sz="1000" b="1" dirty="0"/>
              <a:t>Céard </a:t>
            </a:r>
            <a:r>
              <a:rPr lang="ga-IE" sz="1000" b="1" dirty="0" smtClean="0"/>
              <a:t>is </a:t>
            </a:r>
            <a:r>
              <a:rPr lang="ga-IE" sz="1000" b="1" dirty="0"/>
              <a:t>féidir leat a bholadh?</a:t>
            </a:r>
            <a:endParaRPr lang="en-IE" sz="1000" b="1" dirty="0"/>
          </a:p>
          <a:p>
            <a:pPr marL="139700" indent="0">
              <a:buNone/>
            </a:pPr>
            <a:r>
              <a:rPr lang="ga-IE" sz="1000" dirty="0"/>
              <a:t>Céard  iad na cumhrachtaí </a:t>
            </a:r>
            <a:r>
              <a:rPr lang="ga-IE" sz="1000" dirty="0" smtClean="0"/>
              <a:t>is </a:t>
            </a:r>
            <a:r>
              <a:rPr lang="ga-IE" sz="1000" dirty="0"/>
              <a:t>féidir leat a bholadh? An bhfuil bláthanna / crainn sa radharc</a:t>
            </a:r>
            <a:r>
              <a:rPr lang="ga-IE" sz="1000" dirty="0" smtClean="0"/>
              <a:t>?</a:t>
            </a:r>
            <a:r>
              <a:rPr lang="en-IE" sz="1000" dirty="0"/>
              <a:t> </a:t>
            </a:r>
            <a:r>
              <a:rPr lang="ga-IE" sz="1000" dirty="0" smtClean="0"/>
              <a:t>B’fhéidir </a:t>
            </a:r>
            <a:r>
              <a:rPr lang="ga-IE" sz="1000" dirty="0"/>
              <a:t>go bhfuil grúpa daoine ann ... an bhfuil cumhrán á chaitheamh ag duine acu?</a:t>
            </a:r>
            <a:endParaRPr lang="en-IE" sz="1000" dirty="0"/>
          </a:p>
          <a:p>
            <a:pPr marL="139700" indent="0">
              <a:buNone/>
            </a:pPr>
            <a:endParaRPr lang="ga-IE" sz="1000" b="1" dirty="0" smtClean="0"/>
          </a:p>
          <a:p>
            <a:pPr marL="139700" indent="0">
              <a:buNone/>
            </a:pPr>
            <a:r>
              <a:rPr lang="ga-IE" sz="1000" b="1" dirty="0" smtClean="0"/>
              <a:t>Céard </a:t>
            </a:r>
            <a:r>
              <a:rPr lang="ga-IE" sz="1000" b="1" dirty="0"/>
              <a:t>is féidir leat a mhothú</a:t>
            </a:r>
            <a:r>
              <a:rPr lang="ga-IE" sz="1000" dirty="0"/>
              <a:t>?</a:t>
            </a:r>
            <a:endParaRPr lang="en-IE" sz="1000" dirty="0"/>
          </a:p>
          <a:p>
            <a:pPr marL="139700" indent="0">
              <a:buNone/>
            </a:pPr>
            <a:r>
              <a:rPr lang="ga-IE" sz="1000" dirty="0"/>
              <a:t>Cuardaigh uigeachtaí sa saothar ealaíne. Féach ar na fabraicí atá á gcaitheamh, </a:t>
            </a:r>
            <a:r>
              <a:rPr lang="ga-IE" sz="1000" dirty="0" smtClean="0"/>
              <a:t>cén</a:t>
            </a:r>
            <a:r>
              <a:rPr lang="en-IE" sz="1000" dirty="0"/>
              <a:t> </a:t>
            </a:r>
            <a:r>
              <a:rPr lang="ga-IE" sz="1000" dirty="0" smtClean="0"/>
              <a:t>chaoi </a:t>
            </a:r>
            <a:r>
              <a:rPr lang="ga-IE" sz="1000" dirty="0"/>
              <a:t>a n-airíonn siad?</a:t>
            </a:r>
            <a:endParaRPr lang="en-IE" sz="1000" dirty="0"/>
          </a:p>
          <a:p>
            <a:pPr marL="139700" indent="0">
              <a:buNone/>
            </a:pPr>
            <a:endParaRPr lang="ga-IE" sz="1000" b="1" dirty="0" smtClean="0"/>
          </a:p>
          <a:p>
            <a:pPr marL="139700" indent="0">
              <a:buNone/>
            </a:pPr>
            <a:r>
              <a:rPr lang="ga-IE" sz="1000" b="1" dirty="0" smtClean="0"/>
              <a:t>Céad </a:t>
            </a:r>
            <a:r>
              <a:rPr lang="ga-IE" sz="1000" b="1" dirty="0"/>
              <a:t>is féidir leat a bhlaiseadh?</a:t>
            </a:r>
            <a:endParaRPr lang="en-IE" sz="1000" b="1" dirty="0"/>
          </a:p>
          <a:p>
            <a:pPr marL="139700" indent="0">
              <a:buNone/>
            </a:pPr>
            <a:r>
              <a:rPr lang="ga-IE" sz="1000" dirty="0"/>
              <a:t>An bhfuil aon bhia le feiceáil sa saothar ealaíne?</a:t>
            </a:r>
            <a:endParaRPr lang="en-IE" sz="1000" dirty="0"/>
          </a:p>
          <a:p>
            <a:pPr marL="139700" indent="0">
              <a:buNone/>
            </a:pPr>
            <a:r>
              <a:rPr lang="ga-IE" sz="1000" dirty="0"/>
              <a:t>Meas tú, cén blas a d’fhéadfadh a bheith air?</a:t>
            </a:r>
            <a:endParaRPr lang="en-IE" sz="1000" dirty="0"/>
          </a:p>
          <a:p>
            <a:pPr marL="0" indent="0">
              <a:spcBef>
                <a:spcPts val="1600"/>
              </a:spcBef>
              <a:spcAft>
                <a:spcPts val="1600"/>
              </a:spcAft>
              <a:buNone/>
            </a:pPr>
            <a:endParaRPr sz="1000" dirty="0"/>
          </a:p>
        </p:txBody>
      </p:sp>
    </p:spTree>
    <p:extLst>
      <p:ext uri="{BB962C8B-B14F-4D97-AF65-F5344CB8AC3E}">
        <p14:creationId xmlns:p14="http://schemas.microsoft.com/office/powerpoint/2010/main" val="356470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628052" y="575950"/>
            <a:ext cx="6093797" cy="635400"/>
          </a:xfrm>
          <a:prstGeom prst="rect">
            <a:avLst/>
          </a:prstGeom>
        </p:spPr>
        <p:txBody>
          <a:bodyPr spcFirstLastPara="1" wrap="square" lIns="91425" tIns="91425" rIns="91425" bIns="91425" anchor="t" anchorCtr="0">
            <a:noAutofit/>
          </a:bodyPr>
          <a:lstStyle/>
          <a:p>
            <a:r>
              <a:rPr lang="ga-IE" sz="2400" dirty="0">
                <a:latin typeface="TyStencil Pro Medium" panose="02000605080000020003" pitchFamily="50" charset="0"/>
              </a:rPr>
              <a:t>Smaoineamh do Nóiméad Aireach</a:t>
            </a:r>
            <a:r>
              <a:rPr lang="en-IE" dirty="0"/>
              <a:t/>
            </a:r>
            <a:br>
              <a:rPr lang="en-IE" dirty="0"/>
            </a:br>
            <a:endParaRPr dirty="0">
              <a:latin typeface="TyStencil Pro Medium" panose="02000605080000020003" pitchFamily="50" charset="0"/>
            </a:endParaRPr>
          </a:p>
        </p:txBody>
      </p:sp>
      <p:sp>
        <p:nvSpPr>
          <p:cNvPr id="76" name="Google Shape;76;p14"/>
          <p:cNvSpPr txBox="1">
            <a:spLocks noGrp="1"/>
          </p:cNvSpPr>
          <p:nvPr>
            <p:ph type="body" idx="1"/>
          </p:nvPr>
        </p:nvSpPr>
        <p:spPr>
          <a:xfrm>
            <a:off x="2499545" y="1359825"/>
            <a:ext cx="3960972" cy="3328800"/>
          </a:xfrm>
          <a:prstGeom prst="rect">
            <a:avLst/>
          </a:prstGeom>
        </p:spPr>
        <p:txBody>
          <a:bodyPr spcFirstLastPara="1" wrap="square" lIns="91425" tIns="91425" rIns="91425" bIns="91425" anchor="t" anchorCtr="0">
            <a:noAutofit/>
          </a:bodyPr>
          <a:lstStyle/>
          <a:p>
            <a:pPr marL="139700" indent="0">
              <a:buNone/>
            </a:pPr>
            <a:r>
              <a:rPr lang="ga-IE" sz="1000" dirty="0"/>
              <a:t>Céard faoi dhul ar shiúlóid chéadfach in éineacht leis an rang?</a:t>
            </a:r>
            <a:endParaRPr lang="en-IE" sz="1000" dirty="0"/>
          </a:p>
          <a:p>
            <a:pPr marL="139700" indent="0">
              <a:buNone/>
            </a:pPr>
            <a:endParaRPr lang="ga-IE" sz="1000" dirty="0" smtClean="0"/>
          </a:p>
          <a:p>
            <a:pPr marL="139700" indent="0">
              <a:buNone/>
            </a:pPr>
            <a:r>
              <a:rPr lang="ga-IE" sz="1000" dirty="0" smtClean="0"/>
              <a:t>D’fhéadfadh </a:t>
            </a:r>
            <a:r>
              <a:rPr lang="ga-IE" sz="1000" dirty="0"/>
              <a:t>gach páiste a dhialann ealaíne beag féin a dhéanamh agus cur </a:t>
            </a:r>
            <a:r>
              <a:rPr lang="ga-IE" sz="1000" dirty="0" smtClean="0"/>
              <a:t>síosa </a:t>
            </a:r>
            <a:r>
              <a:rPr lang="ga-IE" sz="1000" dirty="0"/>
              <a:t>dhéanamh ar na rudaí a chonaic siad, a chuala siad, a bholadh siad, </a:t>
            </a:r>
            <a:r>
              <a:rPr lang="ga-IE" sz="1000" dirty="0" smtClean="0"/>
              <a:t>a</a:t>
            </a:r>
            <a:r>
              <a:rPr lang="en-IE" sz="1000" dirty="0"/>
              <a:t> </a:t>
            </a:r>
            <a:r>
              <a:rPr lang="ga-IE" sz="1000" dirty="0" smtClean="0"/>
              <a:t>mhothaigh </a:t>
            </a:r>
            <a:r>
              <a:rPr lang="ga-IE" sz="1000" dirty="0"/>
              <a:t>siad agus a bhlais siad trí nótaí a thógáil, Sceitsí a dhéanamh agus samplaí </a:t>
            </a:r>
            <a:r>
              <a:rPr lang="ga-IE" sz="1000" dirty="0" smtClean="0"/>
              <a:t>a</a:t>
            </a:r>
            <a:r>
              <a:rPr lang="en-IE" sz="1000" dirty="0"/>
              <a:t> </a:t>
            </a:r>
            <a:r>
              <a:rPr lang="ga-IE" sz="1000" dirty="0" smtClean="0"/>
              <a:t>fuaireadar  </a:t>
            </a:r>
            <a:r>
              <a:rPr lang="ga-IE" sz="1000" dirty="0"/>
              <a:t>a ghreamú isteach.</a:t>
            </a:r>
            <a:endParaRPr lang="en-IE" sz="1000" dirty="0"/>
          </a:p>
          <a:p>
            <a:pPr marL="139700" indent="0">
              <a:buNone/>
            </a:pPr>
            <a:endParaRPr lang="ga-IE" sz="1000" dirty="0" smtClean="0"/>
          </a:p>
          <a:p>
            <a:pPr marL="139700" indent="0">
              <a:buNone/>
            </a:pPr>
            <a:r>
              <a:rPr lang="ga-IE" sz="1000" dirty="0" smtClean="0"/>
              <a:t>Mar </a:t>
            </a:r>
            <a:r>
              <a:rPr lang="ga-IE" sz="1000" dirty="0"/>
              <a:t>shampla, bláth a raibh boladh deas uaidh nó duilleog a raibh uigeacht spéisiúil aige.</a:t>
            </a:r>
            <a:endParaRPr lang="en-IE" sz="1000" dirty="0"/>
          </a:p>
          <a:p>
            <a:pPr algn="just"/>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 name="Google Shape;76;p14"/>
          <p:cNvSpPr txBox="1">
            <a:spLocks noGrp="1"/>
          </p:cNvSpPr>
          <p:nvPr>
            <p:ph type="body" idx="1"/>
          </p:nvPr>
        </p:nvSpPr>
        <p:spPr>
          <a:xfrm>
            <a:off x="5560450" y="1359825"/>
            <a:ext cx="3160200" cy="3328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23683">
            <a:off x="-83954" y="686836"/>
            <a:ext cx="2727538" cy="3488982"/>
          </a:xfrm>
          <a:prstGeom prst="rect">
            <a:avLst/>
          </a:prstGeom>
        </p:spPr>
      </p:pic>
    </p:spTree>
    <p:extLst>
      <p:ext uri="{BB962C8B-B14F-4D97-AF65-F5344CB8AC3E}">
        <p14:creationId xmlns:p14="http://schemas.microsoft.com/office/powerpoint/2010/main" val="56249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EA5D"/>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1040296" y="575950"/>
            <a:ext cx="7681554" cy="635400"/>
          </a:xfrm>
          <a:prstGeom prst="rect">
            <a:avLst/>
          </a:prstGeom>
        </p:spPr>
        <p:txBody>
          <a:bodyPr spcFirstLastPara="1" wrap="square" lIns="91425" tIns="91425" rIns="91425" bIns="91425" anchor="t" anchorCtr="0">
            <a:noAutofit/>
          </a:bodyPr>
          <a:lstStyle/>
          <a:p>
            <a:r>
              <a:rPr lang="ga-IE" dirty="0">
                <a:latin typeface="TyStencil Pro Medium" panose="02000605080000020003" pitchFamily="50" charset="0"/>
              </a:rPr>
              <a:t>Céim 4: Ióga</a:t>
            </a:r>
            <a:r>
              <a:rPr lang="en-IE" dirty="0"/>
              <a:t/>
            </a:r>
            <a:br>
              <a:rPr lang="en-IE" dirty="0"/>
            </a:br>
            <a:endParaRPr dirty="0">
              <a:latin typeface="TyStencil Pro Medium" panose="02000605080000020003" pitchFamily="50" charset="0"/>
            </a:endParaRPr>
          </a:p>
        </p:txBody>
      </p:sp>
      <p:sp>
        <p:nvSpPr>
          <p:cNvPr id="76" name="Google Shape;76;p14"/>
          <p:cNvSpPr txBox="1">
            <a:spLocks noGrp="1"/>
          </p:cNvSpPr>
          <p:nvPr>
            <p:ph type="body" idx="1"/>
          </p:nvPr>
        </p:nvSpPr>
        <p:spPr>
          <a:xfrm>
            <a:off x="846620" y="1359825"/>
            <a:ext cx="3184904" cy="3328800"/>
          </a:xfrm>
          <a:prstGeom prst="rect">
            <a:avLst/>
          </a:prstGeom>
        </p:spPr>
        <p:txBody>
          <a:bodyPr spcFirstLastPara="1" wrap="square" lIns="91425" tIns="91425" rIns="91425" bIns="91425" anchor="t" anchorCtr="0">
            <a:noAutofit/>
          </a:bodyPr>
          <a:lstStyle/>
          <a:p>
            <a:pPr marL="139700" indent="0">
              <a:buNone/>
            </a:pPr>
            <a:r>
              <a:rPr lang="ga-IE" sz="1000" dirty="0"/>
              <a:t>Cuireann </a:t>
            </a:r>
            <a:r>
              <a:rPr lang="ga-IE" sz="1000" dirty="0" smtClean="0"/>
              <a:t>ióga </a:t>
            </a:r>
            <a:r>
              <a:rPr lang="ga-IE" sz="1000" dirty="0"/>
              <a:t>go leor buntáistí ar fáil do pháistí ar nós tacú le féinmheas, dianmhachnamh</a:t>
            </a:r>
            <a:endParaRPr lang="en-IE" sz="1000" dirty="0"/>
          </a:p>
          <a:p>
            <a:pPr marL="139700" indent="0">
              <a:buNone/>
            </a:pPr>
            <a:r>
              <a:rPr lang="ga-IE" sz="1000" dirty="0"/>
              <a:t>agus muinín. Múineann sé teacht aniar agus féinrialúchán trí ligean do na páistí taithí a</a:t>
            </a:r>
            <a:endParaRPr lang="en-IE" sz="1000" dirty="0"/>
          </a:p>
          <a:p>
            <a:pPr marL="139700" indent="0">
              <a:buNone/>
            </a:pPr>
            <a:r>
              <a:rPr lang="ga-IE" sz="1000" dirty="0"/>
              <a:t>fháil ar a bheith i láthair na huaire. Tá páistí, go háirithe páistí óga, fiosrach </a:t>
            </a:r>
            <a:r>
              <a:rPr lang="ga-IE" sz="1000" dirty="0" smtClean="0"/>
              <a:t>go</a:t>
            </a:r>
            <a:r>
              <a:rPr lang="en-IE" sz="1000" dirty="0"/>
              <a:t> </a:t>
            </a:r>
            <a:r>
              <a:rPr lang="ga-IE" sz="1000" dirty="0" smtClean="0"/>
              <a:t>nádúrtha </a:t>
            </a:r>
            <a:r>
              <a:rPr lang="ga-IE" sz="1000" dirty="0"/>
              <a:t>agus is breá leo ceangal a dhéanamh le saothair ealaíne trína gcorp a úsáid ag aisteoireacht </a:t>
            </a:r>
            <a:r>
              <a:rPr lang="ga-IE" sz="1000" dirty="0" smtClean="0"/>
              <a:t>ag  </a:t>
            </a:r>
            <a:r>
              <a:rPr lang="ga-IE" sz="1000" dirty="0"/>
              <a:t>léiriú gur duine nó rud nó créatúir ar leith iad. </a:t>
            </a:r>
            <a:endParaRPr lang="en-IE" sz="1000" dirty="0"/>
          </a:p>
          <a:p>
            <a:pPr marL="139700" indent="0">
              <a:buNone/>
            </a:pPr>
            <a:endParaRPr lang="ga-IE" sz="1000" dirty="0" smtClean="0"/>
          </a:p>
          <a:p>
            <a:pPr marL="139700" indent="0">
              <a:buNone/>
            </a:pPr>
            <a:r>
              <a:rPr lang="ga-IE" sz="1000" dirty="0" smtClean="0"/>
              <a:t>Mar </a:t>
            </a:r>
            <a:r>
              <a:rPr lang="ga-IE" sz="1000" dirty="0"/>
              <a:t>sin is bealach nádúrtha é </a:t>
            </a:r>
            <a:r>
              <a:rPr lang="ga-IE" sz="1000" dirty="0" smtClean="0"/>
              <a:t>ióga </a:t>
            </a:r>
            <a:r>
              <a:rPr lang="ga-IE" sz="1000" dirty="0"/>
              <a:t>do pháistí dul i dteagmháil leis an saothar </a:t>
            </a:r>
            <a:r>
              <a:rPr lang="ga-IE" sz="1000" dirty="0" smtClean="0"/>
              <a:t>ealaíne</a:t>
            </a:r>
            <a:r>
              <a:rPr lang="en-IE" sz="1000" dirty="0"/>
              <a:t> </a:t>
            </a:r>
            <a:r>
              <a:rPr lang="ga-IE" sz="1000" dirty="0" smtClean="0"/>
              <a:t>agus </a:t>
            </a:r>
            <a:r>
              <a:rPr lang="ga-IE" sz="1000" dirty="0"/>
              <a:t>taithí a fháil air. Tá go leor treoracha Ióga atá oiriúnach do pháistí ar fáil ar líne</a:t>
            </a:r>
            <a:endParaRPr lang="en-IE" sz="1000" dirty="0"/>
          </a:p>
          <a:p>
            <a:pPr marL="171450" indent="-171450">
              <a:buFont typeface="Arial" panose="020B0604020202020204" pitchFamily="34" charset="0"/>
              <a:buChar char="•"/>
            </a:pPr>
            <a:r>
              <a:rPr lang="en-GB" sz="1000" dirty="0" smtClean="0">
                <a:hlinkClick r:id="rId3"/>
              </a:rPr>
              <a:t>www.cosmicyoga.com</a:t>
            </a:r>
            <a:endParaRPr lang="en-GB" sz="1000" dirty="0"/>
          </a:p>
          <a:p>
            <a:pPr marL="171450" indent="-171450">
              <a:buFont typeface="Arial" panose="020B0604020202020204" pitchFamily="34" charset="0"/>
              <a:buChar char="•"/>
            </a:pPr>
            <a:r>
              <a:rPr lang="en-GB" sz="1000" dirty="0">
                <a:hlinkClick r:id="rId4"/>
              </a:rPr>
              <a:t>www.relaxkids.com</a:t>
            </a:r>
            <a:endParaRPr lang="en-GB" sz="1000" dirty="0"/>
          </a:p>
          <a:p>
            <a:pPr marL="171450" indent="-171450">
              <a:buFont typeface="Arial" panose="020B0604020202020204" pitchFamily="34" charset="0"/>
              <a:buChar char="•"/>
            </a:pPr>
            <a:r>
              <a:rPr lang="en-GB" sz="1000" dirty="0">
                <a:hlinkClick r:id="rId5"/>
              </a:rPr>
              <a:t>www.twinkl.com</a:t>
            </a:r>
            <a:endParaRPr lang="en-GB" sz="1000" dirty="0"/>
          </a:p>
          <a:p>
            <a:pPr marL="0" indent="0" algn="just">
              <a:buNone/>
            </a:pPr>
            <a:r>
              <a:rPr lang="en-GB" sz="1600" dirty="0"/>
              <a:t> </a:t>
            </a:r>
          </a:p>
          <a:p>
            <a:pPr algn="just"/>
            <a:endParaRPr lang="en-GB" sz="1000" b="1" dirty="0">
              <a:solidFill>
                <a:srgbClr val="000000"/>
              </a:solidFill>
            </a:endParaRPr>
          </a:p>
          <a:p>
            <a:pPr marL="0" lvl="0" indent="0" algn="l" rtl="0">
              <a:spcBef>
                <a:spcPts val="0"/>
              </a:spcBef>
              <a:spcAft>
                <a:spcPts val="0"/>
              </a:spcAft>
              <a:buNone/>
            </a:pPr>
            <a:endParaRPr lang="en-IE"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76;p14"/>
          <p:cNvSpPr txBox="1">
            <a:spLocks noGrp="1"/>
          </p:cNvSpPr>
          <p:nvPr>
            <p:ph type="body" idx="1"/>
          </p:nvPr>
        </p:nvSpPr>
        <p:spPr>
          <a:xfrm>
            <a:off x="4525386" y="1350767"/>
            <a:ext cx="3154667" cy="3237054"/>
          </a:xfrm>
          <a:prstGeom prst="rect">
            <a:avLst/>
          </a:prstGeom>
        </p:spPr>
        <p:txBody>
          <a:bodyPr spcFirstLastPara="1" wrap="square" lIns="91425" tIns="91425" rIns="91425" bIns="91425" anchor="t" anchorCtr="0">
            <a:noAutofit/>
          </a:bodyPr>
          <a:lstStyle/>
          <a:p>
            <a:pPr marL="139700" indent="0">
              <a:buNone/>
            </a:pPr>
            <a:r>
              <a:rPr lang="ga-IE" sz="1000" b="1" dirty="0"/>
              <a:t>Ealaín </a:t>
            </a:r>
            <a:r>
              <a:rPr lang="ga-IE" sz="1000" b="1" dirty="0" smtClean="0"/>
              <a:t>&amp; lóga</a:t>
            </a:r>
            <a:endParaRPr lang="en-IE" sz="1000" b="1" dirty="0"/>
          </a:p>
          <a:p>
            <a:pPr marL="139700" indent="0">
              <a:buNone/>
            </a:pPr>
            <a:r>
              <a:rPr lang="ga-IE" sz="1000" dirty="0"/>
              <a:t>Ar na sleamhnáin seo a leanas chuireamar íomhánna de phictiúir a bhfuil an-éileamh orthu </a:t>
            </a:r>
            <a:r>
              <a:rPr lang="ga-IE" sz="1000" dirty="0" smtClean="0"/>
              <a:t>sa</a:t>
            </a:r>
            <a:r>
              <a:rPr lang="en-IE" sz="1000" dirty="0"/>
              <a:t> </a:t>
            </a:r>
            <a:r>
              <a:rPr lang="ga-IE" sz="1000" dirty="0" smtClean="0"/>
              <a:t>bhailiúchán </a:t>
            </a:r>
            <a:r>
              <a:rPr lang="ga-IE" sz="1000" dirty="0"/>
              <a:t>agus is féidir le hIóga iniúchadh a dhéanamh orthu i ngach saothar.</a:t>
            </a:r>
            <a:endParaRPr lang="en-IE" sz="1000" dirty="0"/>
          </a:p>
          <a:p>
            <a:pPr marL="139700" indent="0">
              <a:buNone/>
            </a:pPr>
            <a:endParaRPr lang="ga-IE" sz="1000" b="1" dirty="0" smtClean="0"/>
          </a:p>
          <a:p>
            <a:pPr marL="139700" indent="0">
              <a:buNone/>
            </a:pPr>
            <a:r>
              <a:rPr lang="ga-IE" sz="1000" b="1" dirty="0" smtClean="0"/>
              <a:t>Scéalta </a:t>
            </a:r>
            <a:r>
              <a:rPr lang="ga-IE" sz="1000" b="1" dirty="0"/>
              <a:t>Ióga</a:t>
            </a:r>
            <a:endParaRPr lang="en-IE" sz="1000" b="1" dirty="0"/>
          </a:p>
          <a:p>
            <a:pPr marL="139700" indent="0">
              <a:buNone/>
            </a:pPr>
            <a:r>
              <a:rPr lang="ga-IE" sz="1000" dirty="0" smtClean="0"/>
              <a:t>Céard </a:t>
            </a:r>
            <a:r>
              <a:rPr lang="ga-IE" sz="1000" dirty="0"/>
              <a:t>faoi dhúshlán a thabhairt don rang a scéal féin a chruthú atá spreagtha ag </a:t>
            </a:r>
            <a:r>
              <a:rPr lang="ga-IE" sz="1000" dirty="0" smtClean="0"/>
              <a:t>an</a:t>
            </a:r>
            <a:r>
              <a:rPr lang="en-IE" sz="1000" dirty="0"/>
              <a:t> </a:t>
            </a:r>
            <a:r>
              <a:rPr lang="ga-IE" sz="1000" dirty="0" smtClean="0"/>
              <a:t>saothar </a:t>
            </a:r>
            <a:r>
              <a:rPr lang="ga-IE" sz="1000" dirty="0"/>
              <a:t>ealaíne ag baint úsáid as </a:t>
            </a:r>
            <a:r>
              <a:rPr lang="ga-IE" sz="1000" dirty="0" smtClean="0"/>
              <a:t>ióga </a:t>
            </a:r>
            <a:r>
              <a:rPr lang="ga-IE" sz="1000" dirty="0"/>
              <a:t>i ngrúpaí beaga de cheathrar nó cúigear </a:t>
            </a:r>
            <a:r>
              <a:rPr lang="ga-IE" sz="1000" dirty="0" smtClean="0"/>
              <a:t>páiste</a:t>
            </a:r>
            <a:r>
              <a:rPr lang="ga-IE" sz="1000" dirty="0"/>
              <a:t>? Is bealach iontach é chun mionscrúdú agus léiriú cruthaitheach a cheadú. </a:t>
            </a:r>
            <a:r>
              <a:rPr lang="ga-IE" sz="1000" dirty="0" smtClean="0"/>
              <a:t>Is</a:t>
            </a:r>
            <a:r>
              <a:rPr lang="en-IE" sz="1000" dirty="0"/>
              <a:t> </a:t>
            </a:r>
            <a:r>
              <a:rPr lang="ga-IE" sz="1000" dirty="0" smtClean="0"/>
              <a:t>minic </a:t>
            </a:r>
            <a:r>
              <a:rPr lang="ga-IE" sz="1000" dirty="0"/>
              <a:t>a chruthóidh na páistí a gcuid aisteoireacht féin le cuidiú leis an scéal a insint.</a:t>
            </a:r>
            <a:endParaRPr lang="en-IE"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1058556380"/>
      </p:ext>
    </p:extLst>
  </p:cSld>
  <p:clrMapOvr>
    <a:masterClrMapping/>
  </p:clrMapOvr>
</p:sld>
</file>

<file path=ppt/theme/theme1.xml><?xml version="1.0" encoding="utf-8"?>
<a:theme xmlns:a="http://schemas.openxmlformats.org/drawingml/2006/main" name="Swiss">
  <a:themeElements>
    <a:clrScheme name="Swiss">
      <a:dk1>
        <a:srgbClr val="DC4405"/>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6567</TotalTime>
  <Words>3187</Words>
  <Application>Microsoft Office PowerPoint</Application>
  <PresentationFormat>On-screen Show (16:9)</PresentationFormat>
  <Paragraphs>274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Raleway</vt:lpstr>
      <vt:lpstr>TyStencil Pro Medium</vt:lpstr>
      <vt:lpstr>Arial</vt:lpstr>
      <vt:lpstr>Open Sans</vt:lpstr>
      <vt:lpstr>Lato</vt:lpstr>
      <vt:lpstr>Swiss</vt:lpstr>
      <vt:lpstr>Ealaín &amp; Aireachas: Ag  Tacú le Folláine Páistí i mBunscoileanna.  </vt:lpstr>
      <vt:lpstr>Réamhrá</vt:lpstr>
      <vt:lpstr>Cén chaoi ar féidir an acmhainn seo a úsáid. </vt:lpstr>
      <vt:lpstr>Céim 1 :Tréimhse ama </vt:lpstr>
      <vt:lpstr>Céim 2: Lig Scíth agus Análú </vt:lpstr>
      <vt:lpstr>Smaoineamh do Nóiméad Aireach </vt:lpstr>
      <vt:lpstr>Céim 3: Na Cúig Céadfa </vt:lpstr>
      <vt:lpstr>Smaoineamh do Nóiméad Aireach </vt:lpstr>
      <vt:lpstr>Céim 4: Ióga </vt:lpstr>
      <vt:lpstr>Staidiúir Sléibhe         Sofonisba Anguissola (1538-1625), Portráid den Phrionsa Alessandro Farnese, 1560. Ceannaithe, 1864. Grianghraf © Gailearaí Náisiúnta na hÉireann   </vt:lpstr>
      <vt:lpstr>Staidiúir an  Chrainn               George Barret (1728 / 32–84), Eas Chúirt an Phaoraigh,Co. Chill Mhantáin, 1760. Ceannaithe 1880. Grianghraf © Gailearaí Náisiúnta na hÉireann   </vt:lpstr>
      <vt:lpstr>Staidiúir an Droichid        Jack B. Yeats (1781–1957), Snámh na Life, 1923. Bronnta ag Iontaobhaithe Tiomnacht Haverty, 1931. Grianghraf © Gailearaí Náisiúnta na hÉireann.   </vt:lpstr>
      <vt:lpstr> Madra béal faoi.       Thomas Gainsborough (1727-88), An Cailín ón Teachín,1785. Bronntanas Sir Alfred agus Lady Beit, 1987 (Bailiúchán Beit). Grianghraf © Gailearaí Náisiúnta na hÉireann    </vt:lpstr>
      <vt:lpstr> Staidiúir an Ghaiscígh       Ernest Meissonier (1815– 91), Grúpa Marcraí sa Sneachta:  Moreau agus Dessoles roimh Hohenlinden,  1875.  Bronntanas ó Alfred Chester Beatty, 1950.  Grianghraf © Gailearaí Náisiúnta na hÉireann   </vt:lpstr>
      <vt:lpstr>Féachaint go domhain: Eas Chúirt an Phaoraigh   Sa phictiúr seo tá Eas Chúirt an Phaoraigh. Is é an t-eas is airde in Éirinn é ag tomhas 116 méadar. Spreag an áilleacht nádúrtha George Barret agus chaith sé blianta fada ag péinteáil ag eastát Cúirt an Phaoraigh. Bhí an-tóir ar phéintéireacht tírdhreacha in ealaín na hÉireann le linn na tréimhse seo. Péinteáladh go leor tírdhreacha topagrafacha ag taispeáint áiteanna in Éirinn. Spreag gluaiseachtaí an Clasaiceachais agus an Rómánsachais roinnt ealaíontóirí Éireannacha a chuir siad san áireamh ina gcuid oibre féin. Faigh amach níos mó faoin bpictiúr seo agus féach ar shaothair eile leis an ealaíontóir seo ag onlinecollection.nationalgallery.ie        </vt:lpstr>
      <vt:lpstr>  </vt:lpstr>
      <vt:lpstr>  </vt:lpstr>
      <vt:lpstr>Ag Déanamh Ealaín </vt:lpstr>
      <vt:lpstr>Comhtháthú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schools</dc:title>
  <dc:creator>Catherine O'Donnell</dc:creator>
  <cp:lastModifiedBy>Catherine O'Donnell</cp:lastModifiedBy>
  <cp:revision>153</cp:revision>
  <dcterms:modified xsi:type="dcterms:W3CDTF">2021-09-17T12:33:24Z</dcterms:modified>
</cp:coreProperties>
</file>