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7"/>
  </p:notesMasterIdLst>
  <p:sldIdLst>
    <p:sldId id="256" r:id="rId2"/>
    <p:sldId id="367" r:id="rId3"/>
    <p:sldId id="282" r:id="rId4"/>
    <p:sldId id="366" r:id="rId5"/>
    <p:sldId id="368" r:id="rId6"/>
    <p:sldId id="349" r:id="rId7"/>
    <p:sldId id="260" r:id="rId8"/>
    <p:sldId id="350" r:id="rId9"/>
    <p:sldId id="351" r:id="rId10"/>
    <p:sldId id="352" r:id="rId11"/>
    <p:sldId id="353" r:id="rId12"/>
    <p:sldId id="335" r:id="rId13"/>
    <p:sldId id="336" r:id="rId14"/>
    <p:sldId id="337" r:id="rId15"/>
    <p:sldId id="354" r:id="rId16"/>
    <p:sldId id="355" r:id="rId17"/>
    <p:sldId id="356" r:id="rId18"/>
    <p:sldId id="357" r:id="rId19"/>
    <p:sldId id="358" r:id="rId20"/>
    <p:sldId id="339" r:id="rId21"/>
    <p:sldId id="359" r:id="rId22"/>
    <p:sldId id="360" r:id="rId23"/>
    <p:sldId id="346" r:id="rId24"/>
    <p:sldId id="331" r:id="rId25"/>
    <p:sldId id="347" r:id="rId26"/>
    <p:sldId id="332" r:id="rId27"/>
    <p:sldId id="333" r:id="rId28"/>
    <p:sldId id="268" r:id="rId29"/>
    <p:sldId id="361" r:id="rId30"/>
    <p:sldId id="362" r:id="rId31"/>
    <p:sldId id="348" r:id="rId32"/>
    <p:sldId id="364" r:id="rId33"/>
    <p:sldId id="363" r:id="rId34"/>
    <p:sldId id="365" r:id="rId35"/>
    <p:sldId id="320" r:id="rId36"/>
  </p:sldIdLst>
  <p:sldSz cx="9144000" cy="5143500" type="screen16x9"/>
  <p:notesSz cx="6858000" cy="9144000"/>
  <p:embeddedFontLst>
    <p:embeddedFont>
      <p:font typeface="Lato" panose="020B0604020202020204"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
      <p:font typeface="Raleway" panose="020B0604020202020204" charset="0"/>
      <p:regular r:id="rId46"/>
      <p:bold r:id="rId47"/>
      <p:italic r:id="rId48"/>
      <p:boldItalic r:id="rId49"/>
    </p:embeddedFont>
    <p:embeddedFont>
      <p:font typeface="TyStencil Pro Medium" panose="02000605080000020003" pitchFamily="50"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guide id="3" orient="horz" pos="235">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Drinane" initials="KD" lastIdx="6" clrIdx="0">
    <p:extLst>
      <p:ext uri="{19B8F6BF-5375-455C-9EA6-DF929625EA0E}">
        <p15:presenceInfo xmlns:p15="http://schemas.microsoft.com/office/powerpoint/2012/main" userId="S-1-5-21-1798132097-45760540-281947949-60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3E"/>
    <a:srgbClr val="D0D3D4"/>
    <a:srgbClr val="00AB8E"/>
    <a:srgbClr val="F3EA5D"/>
    <a:srgbClr val="54585A"/>
    <a:srgbClr val="F3FF99"/>
    <a:srgbClr val="FFFF99"/>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BCDBAE-D5EC-4787-9097-B794B9AECA78}" v="1" dt="2021-08-24T11:06:08.8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31" autoAdjust="0"/>
    <p:restoredTop sz="96357" autoAdjust="0"/>
  </p:normalViewPr>
  <p:slideViewPr>
    <p:cSldViewPr snapToGrid="0">
      <p:cViewPr varScale="1">
        <p:scale>
          <a:sx n="79" d="100"/>
          <a:sy n="79" d="100"/>
        </p:scale>
        <p:origin x="144" y="384"/>
      </p:cViewPr>
      <p:guideLst>
        <p:guide orient="horz" pos="2304"/>
        <p:guide pos="2880"/>
        <p:guide orient="horz" pos="235"/>
      </p:guideLst>
    </p:cSldViewPr>
  </p:slideViewPr>
  <p:notesTextViewPr>
    <p:cViewPr>
      <p:scale>
        <a:sx n="1" d="1"/>
        <a:sy n="1" d="1"/>
      </p:scale>
      <p:origin x="0" y="0"/>
    </p:cViewPr>
  </p:notesTextViewPr>
  <p:sorterViewPr>
    <p:cViewPr>
      <p:scale>
        <a:sx n="100" d="100"/>
        <a:sy n="100" d="100"/>
      </p:scale>
      <p:origin x="0" y="-5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O'Donnell" userId="d8e235cc0a76fd7b" providerId="LiveId" clId="{3896AFEC-47B3-4424-8E0D-35597DD304BA}"/>
    <pc:docChg chg="modSld">
      <pc:chgData name="Catherine O'Donnell" userId="d8e235cc0a76fd7b" providerId="LiveId" clId="{3896AFEC-47B3-4424-8E0D-35597DD304BA}" dt="2021-08-24T07:30:24.230" v="1235" actId="962"/>
      <pc:docMkLst>
        <pc:docMk/>
      </pc:docMkLst>
      <pc:sldChg chg="modSp mod">
        <pc:chgData name="Catherine O'Donnell" userId="d8e235cc0a76fd7b" providerId="LiveId" clId="{3896AFEC-47B3-4424-8E0D-35597DD304BA}" dt="2021-08-24T07:23:01.686" v="759" actId="962"/>
        <pc:sldMkLst>
          <pc:docMk/>
          <pc:sldMk cId="0" sldId="260"/>
        </pc:sldMkLst>
        <pc:picChg chg="mod">
          <ac:chgData name="Catherine O'Donnell" userId="d8e235cc0a76fd7b" providerId="LiveId" clId="{3896AFEC-47B3-4424-8E0D-35597DD304BA}" dt="2021-08-24T07:23:01.686" v="759" actId="962"/>
          <ac:picMkLst>
            <pc:docMk/>
            <pc:sldMk cId="0" sldId="260"/>
            <ac:picMk id="9" creationId="{F8178F29-761F-4B13-B075-61CCE8E86C29}"/>
          </ac:picMkLst>
        </pc:picChg>
      </pc:sldChg>
      <pc:sldChg chg="modSp mod">
        <pc:chgData name="Catherine O'Donnell" userId="d8e235cc0a76fd7b" providerId="LiveId" clId="{3896AFEC-47B3-4424-8E0D-35597DD304BA}" dt="2021-08-24T07:24:49.247" v="769" actId="962"/>
        <pc:sldMkLst>
          <pc:docMk/>
          <pc:sldMk cId="3755819292" sldId="333"/>
        </pc:sldMkLst>
        <pc:grpChg chg="mod">
          <ac:chgData name="Catherine O'Donnell" userId="d8e235cc0a76fd7b" providerId="LiveId" clId="{3896AFEC-47B3-4424-8E0D-35597DD304BA}" dt="2021-08-24T07:24:49.247" v="769" actId="962"/>
          <ac:grpSpMkLst>
            <pc:docMk/>
            <pc:sldMk cId="3755819292" sldId="333"/>
            <ac:grpSpMk id="8" creationId="{DADD0292-CA2A-46FB-89AA-E320E5D918F4}"/>
          </ac:grpSpMkLst>
        </pc:grpChg>
      </pc:sldChg>
      <pc:sldChg chg="modSp mod">
        <pc:chgData name="Catherine O'Donnell" userId="d8e235cc0a76fd7b" providerId="LiveId" clId="{3896AFEC-47B3-4424-8E0D-35597DD304BA}" dt="2021-08-24T07:29:31.587" v="1191" actId="962"/>
        <pc:sldMkLst>
          <pc:docMk/>
          <pc:sldMk cId="3790954108" sldId="335"/>
        </pc:sldMkLst>
        <pc:picChg chg="mod">
          <ac:chgData name="Catherine O'Donnell" userId="d8e235cc0a76fd7b" providerId="LiveId" clId="{3896AFEC-47B3-4424-8E0D-35597DD304BA}" dt="2021-08-24T07:25:09.999" v="771" actId="962"/>
          <ac:picMkLst>
            <pc:docMk/>
            <pc:sldMk cId="3790954108" sldId="335"/>
            <ac:picMk id="9" creationId="{787A67E6-033C-4E51-8EE6-EFE76FBB4122}"/>
          </ac:picMkLst>
        </pc:picChg>
        <pc:picChg chg="mod">
          <ac:chgData name="Catherine O'Donnell" userId="d8e235cc0a76fd7b" providerId="LiveId" clId="{3896AFEC-47B3-4424-8E0D-35597DD304BA}" dt="2021-08-24T07:25:58.078" v="785" actId="962"/>
          <ac:picMkLst>
            <pc:docMk/>
            <pc:sldMk cId="3790954108" sldId="335"/>
            <ac:picMk id="11" creationId="{52995269-C36C-4669-8CDE-1A5AFA38A740}"/>
          </ac:picMkLst>
        </pc:picChg>
        <pc:picChg chg="mod">
          <ac:chgData name="Catherine O'Donnell" userId="d8e235cc0a76fd7b" providerId="LiveId" clId="{3896AFEC-47B3-4424-8E0D-35597DD304BA}" dt="2021-08-24T07:27:11.292" v="911" actId="962"/>
          <ac:picMkLst>
            <pc:docMk/>
            <pc:sldMk cId="3790954108" sldId="335"/>
            <ac:picMk id="12" creationId="{2D36FE2A-CE65-41F3-9F02-42E85D769FF6}"/>
          </ac:picMkLst>
        </pc:picChg>
        <pc:picChg chg="mod">
          <ac:chgData name="Catherine O'Donnell" userId="d8e235cc0a76fd7b" providerId="LiveId" clId="{3896AFEC-47B3-4424-8E0D-35597DD304BA}" dt="2021-08-24T07:28:12.916" v="1033" actId="962"/>
          <ac:picMkLst>
            <pc:docMk/>
            <pc:sldMk cId="3790954108" sldId="335"/>
            <ac:picMk id="13" creationId="{FB0D6002-C8A4-41C3-977E-CDC42F99FB44}"/>
          </ac:picMkLst>
        </pc:picChg>
        <pc:picChg chg="mod">
          <ac:chgData name="Catherine O'Donnell" userId="d8e235cc0a76fd7b" providerId="LiveId" clId="{3896AFEC-47B3-4424-8E0D-35597DD304BA}" dt="2021-08-24T07:29:31.587" v="1191" actId="962"/>
          <ac:picMkLst>
            <pc:docMk/>
            <pc:sldMk cId="3790954108" sldId="335"/>
            <ac:picMk id="14" creationId="{4DC56C11-3EC2-4067-B8A3-F07EE4B7F84F}"/>
          </ac:picMkLst>
        </pc:picChg>
      </pc:sldChg>
      <pc:sldChg chg="modSp mod">
        <pc:chgData name="Catherine O'Donnell" userId="d8e235cc0a76fd7b" providerId="LiveId" clId="{3896AFEC-47B3-4424-8E0D-35597DD304BA}" dt="2021-08-24T07:29:37.002" v="1193" actId="962"/>
        <pc:sldMkLst>
          <pc:docMk/>
          <pc:sldMk cId="2025904214" sldId="336"/>
        </pc:sldMkLst>
        <pc:picChg chg="mod">
          <ac:chgData name="Catherine O'Donnell" userId="d8e235cc0a76fd7b" providerId="LiveId" clId="{3896AFEC-47B3-4424-8E0D-35597DD304BA}" dt="2021-08-24T07:25:15.847" v="773" actId="962"/>
          <ac:picMkLst>
            <pc:docMk/>
            <pc:sldMk cId="2025904214" sldId="336"/>
            <ac:picMk id="11" creationId="{2FFAE9EB-9408-4258-9657-DFA798A0F2D3}"/>
          </ac:picMkLst>
        </pc:picChg>
        <pc:picChg chg="mod">
          <ac:chgData name="Catherine O'Donnell" userId="d8e235cc0a76fd7b" providerId="LiveId" clId="{3896AFEC-47B3-4424-8E0D-35597DD304BA}" dt="2021-08-24T07:23:42.024" v="763" actId="962"/>
          <ac:picMkLst>
            <pc:docMk/>
            <pc:sldMk cId="2025904214" sldId="336"/>
            <ac:picMk id="12" creationId="{0BEE0E6C-223C-4B86-844C-64773F2787D1}"/>
          </ac:picMkLst>
        </pc:picChg>
        <pc:picChg chg="mod">
          <ac:chgData name="Catherine O'Donnell" userId="d8e235cc0a76fd7b" providerId="LiveId" clId="{3896AFEC-47B3-4424-8E0D-35597DD304BA}" dt="2021-08-24T07:26:04.616" v="787" actId="962"/>
          <ac:picMkLst>
            <pc:docMk/>
            <pc:sldMk cId="2025904214" sldId="336"/>
            <ac:picMk id="13" creationId="{4DF72465-F827-4C86-AE94-D2AEF6F6D19C}"/>
          </ac:picMkLst>
        </pc:picChg>
        <pc:picChg chg="mod">
          <ac:chgData name="Catherine O'Donnell" userId="d8e235cc0a76fd7b" providerId="LiveId" clId="{3896AFEC-47B3-4424-8E0D-35597DD304BA}" dt="2021-08-24T07:27:17.177" v="913" actId="962"/>
          <ac:picMkLst>
            <pc:docMk/>
            <pc:sldMk cId="2025904214" sldId="336"/>
            <ac:picMk id="14" creationId="{AB47E0FC-7313-45F8-8115-3D1D594FA41F}"/>
          </ac:picMkLst>
        </pc:picChg>
        <pc:picChg chg="mod">
          <ac:chgData name="Catherine O'Donnell" userId="d8e235cc0a76fd7b" providerId="LiveId" clId="{3896AFEC-47B3-4424-8E0D-35597DD304BA}" dt="2021-08-24T07:28:19.194" v="1035" actId="962"/>
          <ac:picMkLst>
            <pc:docMk/>
            <pc:sldMk cId="2025904214" sldId="336"/>
            <ac:picMk id="15" creationId="{F8A0DDAA-CE1F-42A6-A080-D4DBDE0C5535}"/>
          </ac:picMkLst>
        </pc:picChg>
        <pc:picChg chg="mod">
          <ac:chgData name="Catherine O'Donnell" userId="d8e235cc0a76fd7b" providerId="LiveId" clId="{3896AFEC-47B3-4424-8E0D-35597DD304BA}" dt="2021-08-24T07:29:37.002" v="1193" actId="962"/>
          <ac:picMkLst>
            <pc:docMk/>
            <pc:sldMk cId="2025904214" sldId="336"/>
            <ac:picMk id="16" creationId="{C1510233-FAA0-4BE0-B56A-53F357FEDF3A}"/>
          </ac:picMkLst>
        </pc:picChg>
      </pc:sldChg>
      <pc:sldChg chg="modSp mod">
        <pc:chgData name="Catherine O'Donnell" userId="d8e235cc0a76fd7b" providerId="LiveId" clId="{3896AFEC-47B3-4424-8E0D-35597DD304BA}" dt="2021-08-24T07:23:35.189" v="761" actId="962"/>
        <pc:sldMkLst>
          <pc:docMk/>
          <pc:sldMk cId="3439412582" sldId="337"/>
        </pc:sldMkLst>
        <pc:picChg chg="mod">
          <ac:chgData name="Catherine O'Donnell" userId="d8e235cc0a76fd7b" providerId="LiveId" clId="{3896AFEC-47B3-4424-8E0D-35597DD304BA}" dt="2021-08-24T07:23:35.189" v="761" actId="962"/>
          <ac:picMkLst>
            <pc:docMk/>
            <pc:sldMk cId="3439412582" sldId="337"/>
            <ac:picMk id="7" creationId="{927FBC32-68A2-4E6D-B9BD-9E681AB37197}"/>
          </ac:picMkLst>
        </pc:picChg>
      </pc:sldChg>
      <pc:sldChg chg="modSp mod">
        <pc:chgData name="Catherine O'Donnell" userId="d8e235cc0a76fd7b" providerId="LiveId" clId="{3896AFEC-47B3-4424-8E0D-35597DD304BA}" dt="2021-08-24T07:23:59.980" v="765" actId="962"/>
        <pc:sldMkLst>
          <pc:docMk/>
          <pc:sldMk cId="2628863543" sldId="339"/>
        </pc:sldMkLst>
        <pc:picChg chg="mod">
          <ac:chgData name="Catherine O'Donnell" userId="d8e235cc0a76fd7b" providerId="LiveId" clId="{3896AFEC-47B3-4424-8E0D-35597DD304BA}" dt="2021-08-24T07:23:59.980" v="765" actId="962"/>
          <ac:picMkLst>
            <pc:docMk/>
            <pc:sldMk cId="2628863543" sldId="339"/>
            <ac:picMk id="10" creationId="{D3A7A5CC-364C-4F05-A944-CC3F47DBA037}"/>
          </ac:picMkLst>
        </pc:picChg>
      </pc:sldChg>
      <pc:sldChg chg="modSp mod">
        <pc:chgData name="Catherine O'Donnell" userId="d8e235cc0a76fd7b" providerId="LiveId" clId="{3896AFEC-47B3-4424-8E0D-35597DD304BA}" dt="2021-08-24T07:30:24.230" v="1235" actId="962"/>
        <pc:sldMkLst>
          <pc:docMk/>
          <pc:sldMk cId="1273810341" sldId="346"/>
        </pc:sldMkLst>
        <pc:picChg chg="mod">
          <ac:chgData name="Catherine O'Donnell" userId="d8e235cc0a76fd7b" providerId="LiveId" clId="{3896AFEC-47B3-4424-8E0D-35597DD304BA}" dt="2021-08-24T07:30:24.230" v="1235" actId="962"/>
          <ac:picMkLst>
            <pc:docMk/>
            <pc:sldMk cId="1273810341" sldId="346"/>
            <ac:picMk id="7" creationId="{F719560C-BC00-4234-A9DD-47121420A4E4}"/>
          </ac:picMkLst>
        </pc:picChg>
      </pc:sldChg>
      <pc:sldChg chg="modSp mod">
        <pc:chgData name="Catherine O'Donnell" userId="d8e235cc0a76fd7b" providerId="LiveId" clId="{3896AFEC-47B3-4424-8E0D-35597DD304BA}" dt="2021-08-24T07:21:10.839" v="399" actId="962"/>
        <pc:sldMkLst>
          <pc:docMk/>
          <pc:sldMk cId="3304003387" sldId="349"/>
        </pc:sldMkLst>
        <pc:picChg chg="mod">
          <ac:chgData name="Catherine O'Donnell" userId="d8e235cc0a76fd7b" providerId="LiveId" clId="{3896AFEC-47B3-4424-8E0D-35597DD304BA}" dt="2021-08-24T07:21:10.839" v="399" actId="962"/>
          <ac:picMkLst>
            <pc:docMk/>
            <pc:sldMk cId="3304003387" sldId="349"/>
            <ac:picMk id="3" creationId="{58958611-A1E1-412C-BC64-F8EF3370E654}"/>
          </ac:picMkLst>
        </pc:picChg>
      </pc:sldChg>
      <pc:sldChg chg="modSp mod">
        <pc:chgData name="Catherine O'Donnell" userId="d8e235cc0a76fd7b" providerId="LiveId" clId="{3896AFEC-47B3-4424-8E0D-35597DD304BA}" dt="2021-08-24T07:25:45.123" v="783" actId="962"/>
        <pc:sldMkLst>
          <pc:docMk/>
          <pc:sldMk cId="1718977875" sldId="350"/>
        </pc:sldMkLst>
        <pc:picChg chg="mod">
          <ac:chgData name="Catherine O'Donnell" userId="d8e235cc0a76fd7b" providerId="LiveId" clId="{3896AFEC-47B3-4424-8E0D-35597DD304BA}" dt="2021-08-24T07:25:45.123" v="783" actId="962"/>
          <ac:picMkLst>
            <pc:docMk/>
            <pc:sldMk cId="1718977875" sldId="350"/>
            <ac:picMk id="4" creationId="{AFF71D71-65A8-4D10-AD3A-07ED835260EB}"/>
          </ac:picMkLst>
        </pc:picChg>
      </pc:sldChg>
      <pc:sldChg chg="modSp mod">
        <pc:chgData name="Catherine O'Donnell" userId="d8e235cc0a76fd7b" providerId="LiveId" clId="{3896AFEC-47B3-4424-8E0D-35597DD304BA}" dt="2021-08-24T07:26:58.753" v="909" actId="962"/>
        <pc:sldMkLst>
          <pc:docMk/>
          <pc:sldMk cId="129981382" sldId="351"/>
        </pc:sldMkLst>
        <pc:picChg chg="mod">
          <ac:chgData name="Catherine O'Donnell" userId="d8e235cc0a76fd7b" providerId="LiveId" clId="{3896AFEC-47B3-4424-8E0D-35597DD304BA}" dt="2021-08-24T07:26:58.753" v="909" actId="962"/>
          <ac:picMkLst>
            <pc:docMk/>
            <pc:sldMk cId="129981382" sldId="351"/>
            <ac:picMk id="3" creationId="{BA543825-6861-4F62-B8AD-07730BE52C0E}"/>
          </ac:picMkLst>
        </pc:picChg>
      </pc:sldChg>
      <pc:sldChg chg="modSp mod">
        <pc:chgData name="Catherine O'Donnell" userId="d8e235cc0a76fd7b" providerId="LiveId" clId="{3896AFEC-47B3-4424-8E0D-35597DD304BA}" dt="2021-08-24T07:28:03.391" v="1031" actId="962"/>
        <pc:sldMkLst>
          <pc:docMk/>
          <pc:sldMk cId="3201533511" sldId="352"/>
        </pc:sldMkLst>
        <pc:picChg chg="mod">
          <ac:chgData name="Catherine O'Donnell" userId="d8e235cc0a76fd7b" providerId="LiveId" clId="{3896AFEC-47B3-4424-8E0D-35597DD304BA}" dt="2021-08-24T07:28:03.391" v="1031" actId="962"/>
          <ac:picMkLst>
            <pc:docMk/>
            <pc:sldMk cId="3201533511" sldId="352"/>
            <ac:picMk id="4" creationId="{8E6A4BBF-FA9A-4D24-A88C-6CBC0FD9617A}"/>
          </ac:picMkLst>
        </pc:picChg>
      </pc:sldChg>
      <pc:sldChg chg="modSp mod">
        <pc:chgData name="Catherine O'Donnell" userId="d8e235cc0a76fd7b" providerId="LiveId" clId="{3896AFEC-47B3-4424-8E0D-35597DD304BA}" dt="2021-08-24T07:29:20.808" v="1189" actId="962"/>
        <pc:sldMkLst>
          <pc:docMk/>
          <pc:sldMk cId="512702010" sldId="353"/>
        </pc:sldMkLst>
        <pc:picChg chg="mod">
          <ac:chgData name="Catherine O'Donnell" userId="d8e235cc0a76fd7b" providerId="LiveId" clId="{3896AFEC-47B3-4424-8E0D-35597DD304BA}" dt="2021-08-24T07:29:20.808" v="1189" actId="962"/>
          <ac:picMkLst>
            <pc:docMk/>
            <pc:sldMk cId="512702010" sldId="353"/>
            <ac:picMk id="3" creationId="{8C3199E7-8A2A-4722-8323-BE52F6076BD3}"/>
          </ac:picMkLst>
        </pc:picChg>
      </pc:sldChg>
      <pc:sldChg chg="modSp mod">
        <pc:chgData name="Catherine O'Donnell" userId="d8e235cc0a76fd7b" providerId="LiveId" clId="{3896AFEC-47B3-4424-8E0D-35597DD304BA}" dt="2021-08-24T07:25:20.929" v="775" actId="962"/>
        <pc:sldMkLst>
          <pc:docMk/>
          <pc:sldMk cId="53733070" sldId="354"/>
        </pc:sldMkLst>
        <pc:picChg chg="mod">
          <ac:chgData name="Catherine O'Donnell" userId="d8e235cc0a76fd7b" providerId="LiveId" clId="{3896AFEC-47B3-4424-8E0D-35597DD304BA}" dt="2021-08-24T07:25:20.929" v="775" actId="962"/>
          <ac:picMkLst>
            <pc:docMk/>
            <pc:sldMk cId="53733070" sldId="354"/>
            <ac:picMk id="9" creationId="{078A540B-95D9-419F-91B5-C767181796FE}"/>
          </ac:picMkLst>
        </pc:picChg>
      </pc:sldChg>
      <pc:sldChg chg="modSp mod">
        <pc:chgData name="Catherine O'Donnell" userId="d8e235cc0a76fd7b" providerId="LiveId" clId="{3896AFEC-47B3-4424-8E0D-35597DD304BA}" dt="2021-08-24T07:26:10.332" v="789" actId="962"/>
        <pc:sldMkLst>
          <pc:docMk/>
          <pc:sldMk cId="870330599" sldId="355"/>
        </pc:sldMkLst>
        <pc:picChg chg="mod">
          <ac:chgData name="Catherine O'Donnell" userId="d8e235cc0a76fd7b" providerId="LiveId" clId="{3896AFEC-47B3-4424-8E0D-35597DD304BA}" dt="2021-08-24T07:26:10.332" v="789" actId="962"/>
          <ac:picMkLst>
            <pc:docMk/>
            <pc:sldMk cId="870330599" sldId="355"/>
            <ac:picMk id="7" creationId="{A4D83548-7597-4C1D-B76A-F460AD11B24C}"/>
          </ac:picMkLst>
        </pc:picChg>
      </pc:sldChg>
      <pc:sldChg chg="modSp mod">
        <pc:chgData name="Catherine O'Donnell" userId="d8e235cc0a76fd7b" providerId="LiveId" clId="{3896AFEC-47B3-4424-8E0D-35597DD304BA}" dt="2021-08-24T07:27:22.993" v="915" actId="962"/>
        <pc:sldMkLst>
          <pc:docMk/>
          <pc:sldMk cId="1757309426" sldId="356"/>
        </pc:sldMkLst>
        <pc:picChg chg="mod">
          <ac:chgData name="Catherine O'Donnell" userId="d8e235cc0a76fd7b" providerId="LiveId" clId="{3896AFEC-47B3-4424-8E0D-35597DD304BA}" dt="2021-08-24T07:27:22.993" v="915" actId="962"/>
          <ac:picMkLst>
            <pc:docMk/>
            <pc:sldMk cId="1757309426" sldId="356"/>
            <ac:picMk id="9" creationId="{266CD785-E9B8-4221-9E6E-284CD213B1AD}"/>
          </ac:picMkLst>
        </pc:picChg>
      </pc:sldChg>
      <pc:sldChg chg="modSp mod">
        <pc:chgData name="Catherine O'Donnell" userId="d8e235cc0a76fd7b" providerId="LiveId" clId="{3896AFEC-47B3-4424-8E0D-35597DD304BA}" dt="2021-08-24T07:28:29.371" v="1037" actId="962"/>
        <pc:sldMkLst>
          <pc:docMk/>
          <pc:sldMk cId="1354045577" sldId="357"/>
        </pc:sldMkLst>
        <pc:picChg chg="mod">
          <ac:chgData name="Catherine O'Donnell" userId="d8e235cc0a76fd7b" providerId="LiveId" clId="{3896AFEC-47B3-4424-8E0D-35597DD304BA}" dt="2021-08-24T07:28:29.371" v="1037" actId="962"/>
          <ac:picMkLst>
            <pc:docMk/>
            <pc:sldMk cId="1354045577" sldId="357"/>
            <ac:picMk id="7" creationId="{C814F5F8-DD7B-44AC-8B04-8E6D91EA6237}"/>
          </ac:picMkLst>
        </pc:picChg>
      </pc:sldChg>
      <pc:sldChg chg="modSp mod">
        <pc:chgData name="Catherine O'Donnell" userId="d8e235cc0a76fd7b" providerId="LiveId" clId="{3896AFEC-47B3-4424-8E0D-35597DD304BA}" dt="2021-08-24T07:29:44.183" v="1195" actId="962"/>
        <pc:sldMkLst>
          <pc:docMk/>
          <pc:sldMk cId="494965656" sldId="358"/>
        </pc:sldMkLst>
        <pc:picChg chg="mod">
          <ac:chgData name="Catherine O'Donnell" userId="d8e235cc0a76fd7b" providerId="LiveId" clId="{3896AFEC-47B3-4424-8E0D-35597DD304BA}" dt="2021-08-24T07:29:44.183" v="1195" actId="962"/>
          <ac:picMkLst>
            <pc:docMk/>
            <pc:sldMk cId="494965656" sldId="358"/>
            <ac:picMk id="9" creationId="{C07B1620-4282-45E8-A415-A5A0D7E35391}"/>
          </ac:picMkLst>
        </pc:picChg>
      </pc:sldChg>
      <pc:sldChg chg="modSp mod">
        <pc:chgData name="Catherine O'Donnell" userId="d8e235cc0a76fd7b" providerId="LiveId" clId="{3896AFEC-47B3-4424-8E0D-35597DD304BA}" dt="2021-08-24T07:29:49.737" v="1197" actId="962"/>
        <pc:sldMkLst>
          <pc:docMk/>
          <pc:sldMk cId="1505169743" sldId="359"/>
        </pc:sldMkLst>
        <pc:picChg chg="mod">
          <ac:chgData name="Catherine O'Donnell" userId="d8e235cc0a76fd7b" providerId="LiveId" clId="{3896AFEC-47B3-4424-8E0D-35597DD304BA}" dt="2021-08-24T07:29:49.737" v="1197" actId="962"/>
          <ac:picMkLst>
            <pc:docMk/>
            <pc:sldMk cId="1505169743" sldId="359"/>
            <ac:picMk id="6" creationId="{DA4E65F7-229B-4D8E-B519-F7E77C838CD5}"/>
          </ac:picMkLst>
        </pc:picChg>
      </pc:sldChg>
      <pc:sldChg chg="modSp mod">
        <pc:chgData name="Catherine O'Donnell" userId="d8e235cc0a76fd7b" providerId="LiveId" clId="{3896AFEC-47B3-4424-8E0D-35597DD304BA}" dt="2021-08-24T07:24:43.137" v="767" actId="962"/>
        <pc:sldMkLst>
          <pc:docMk/>
          <pc:sldMk cId="3159211325" sldId="360"/>
        </pc:sldMkLst>
        <pc:grpChg chg="mod">
          <ac:chgData name="Catherine O'Donnell" userId="d8e235cc0a76fd7b" providerId="LiveId" clId="{3896AFEC-47B3-4424-8E0D-35597DD304BA}" dt="2021-08-24T07:24:43.137" v="767" actId="962"/>
          <ac:grpSpMkLst>
            <pc:docMk/>
            <pc:sldMk cId="3159211325" sldId="360"/>
            <ac:grpSpMk id="2" creationId="{84B5D43E-C808-4ABE-BE20-F89429E966FC}"/>
          </ac:grpSpMkLst>
        </pc:grpChg>
      </pc:sldChg>
      <pc:sldChg chg="modSp mod">
        <pc:chgData name="Catherine O'Donnell" userId="d8e235cc0a76fd7b" providerId="LiveId" clId="{3896AFEC-47B3-4424-8E0D-35597DD304BA}" dt="2021-08-24T07:22:06.981" v="613" actId="962"/>
        <pc:sldMkLst>
          <pc:docMk/>
          <pc:sldMk cId="4245495721" sldId="368"/>
        </pc:sldMkLst>
        <pc:grpChg chg="mod">
          <ac:chgData name="Catherine O'Donnell" userId="d8e235cc0a76fd7b" providerId="LiveId" clId="{3896AFEC-47B3-4424-8E0D-35597DD304BA}" dt="2021-08-24T07:22:06.981" v="613" actId="962"/>
          <ac:grpSpMkLst>
            <pc:docMk/>
            <pc:sldMk cId="4245495721" sldId="368"/>
            <ac:grpSpMk id="8" creationId="{DADD0292-CA2A-46FB-89AA-E320E5D918F4}"/>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21209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259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7027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6390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92660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23407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935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05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6492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570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4858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IE" dirty="0"/>
              <a:t>Answers;</a:t>
            </a:r>
          </a:p>
          <a:p>
            <a:pPr marL="228600" indent="-228600">
              <a:buAutoNum type="arabicPeriod"/>
            </a:pPr>
            <a:r>
              <a:rPr lang="en-IE" dirty="0"/>
              <a:t>Ask children to describe his clothes and why he might be wearing these type of clothes</a:t>
            </a:r>
          </a:p>
          <a:p>
            <a:pPr marL="228600" indent="-228600">
              <a:buAutoNum type="arabicPeriod"/>
            </a:pPr>
            <a:r>
              <a:rPr lang="en-IE" dirty="0"/>
              <a:t>A broken Irish stone cross</a:t>
            </a:r>
          </a:p>
          <a:p>
            <a:pPr marL="228600" indent="-228600">
              <a:buAutoNum type="arabicPeriod"/>
            </a:pPr>
            <a:r>
              <a:rPr lang="en-IE" dirty="0"/>
              <a:t>Symbolism of the fall of Irish rule due to his arrival in Ireland</a:t>
            </a:r>
          </a:p>
          <a:p>
            <a:pPr marL="228600" indent="-228600">
              <a:buAutoNum type="arabicPeriod"/>
            </a:pPr>
            <a:r>
              <a:rPr lang="en-IE" dirty="0"/>
              <a:t>Proud / arrogant / happy – look at his stance and facial expression to determine </a:t>
            </a:r>
          </a:p>
          <a:p>
            <a:pPr marL="228600" indent="-228600">
              <a:buAutoNum type="arabicPeriod"/>
            </a:pPr>
            <a:r>
              <a:rPr lang="en-IE" dirty="0"/>
              <a:t>His soldiers</a:t>
            </a:r>
          </a:p>
          <a:p>
            <a:pPr marL="228600" indent="-228600">
              <a:buAutoNum type="arabicPeriod"/>
            </a:pPr>
            <a:r>
              <a:rPr lang="en-IE" dirty="0"/>
              <a:t>Marching / celebration music? </a:t>
            </a:r>
          </a:p>
          <a:p>
            <a:pPr marL="228600" indent="-228600">
              <a:buAutoNum type="arabicPeriod"/>
            </a:pPr>
            <a:r>
              <a:rPr lang="en-IE" dirty="0"/>
              <a:t>Several in the painting</a:t>
            </a:r>
          </a:p>
          <a:p>
            <a:pPr marL="228600" indent="-228600">
              <a:buAutoNum type="arabicPeriod"/>
            </a:pPr>
            <a:r>
              <a:rPr lang="en-IE" dirty="0"/>
              <a:t>Their appearance – in armour, on horseback, with banners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78166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IE" dirty="0"/>
              <a:t>Answers;</a:t>
            </a:r>
          </a:p>
          <a:p>
            <a:pPr marL="228600" indent="-228600">
              <a:buAutoNum type="arabicPeriod"/>
            </a:pPr>
            <a:r>
              <a:rPr lang="en-IE" dirty="0"/>
              <a:t>Ask children to describe his clothes and why he might be wearing these type of clothes</a:t>
            </a:r>
          </a:p>
          <a:p>
            <a:pPr marL="228600" indent="-228600">
              <a:buAutoNum type="arabicPeriod"/>
            </a:pPr>
            <a:r>
              <a:rPr lang="en-IE" dirty="0"/>
              <a:t>A broken Irish stone cross</a:t>
            </a:r>
          </a:p>
          <a:p>
            <a:pPr marL="228600" indent="-228600">
              <a:buAutoNum type="arabicPeriod"/>
            </a:pPr>
            <a:r>
              <a:rPr lang="en-IE" dirty="0"/>
              <a:t>Symbolism of the fall of Irish rule due to his arrival in Ireland</a:t>
            </a:r>
          </a:p>
          <a:p>
            <a:pPr marL="228600" indent="-228600">
              <a:buAutoNum type="arabicPeriod"/>
            </a:pPr>
            <a:r>
              <a:rPr lang="en-IE" dirty="0"/>
              <a:t>Proud / arrogant / happy – look at his stance and facial expression to determine </a:t>
            </a:r>
          </a:p>
          <a:p>
            <a:pPr marL="228600" indent="-228600">
              <a:buAutoNum type="arabicPeriod"/>
            </a:pPr>
            <a:r>
              <a:rPr lang="en-IE" dirty="0"/>
              <a:t>His soldiers</a:t>
            </a:r>
          </a:p>
          <a:p>
            <a:pPr marL="228600" indent="-228600">
              <a:buAutoNum type="arabicPeriod"/>
            </a:pPr>
            <a:r>
              <a:rPr lang="en-IE" dirty="0"/>
              <a:t>Marching / celebration music? </a:t>
            </a:r>
          </a:p>
          <a:p>
            <a:pPr marL="228600" indent="-228600">
              <a:buAutoNum type="arabicPeriod"/>
            </a:pPr>
            <a:r>
              <a:rPr lang="en-IE" dirty="0"/>
              <a:t>Several in the painting</a:t>
            </a:r>
          </a:p>
          <a:p>
            <a:pPr marL="228600" indent="-228600">
              <a:buAutoNum type="arabicPeriod"/>
            </a:pPr>
            <a:r>
              <a:rPr lang="en-IE" dirty="0"/>
              <a:t>Their appearance – in armour, on horseback, with banners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14720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7980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5038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654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4791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9985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6305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0391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943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f0cd6b2d5_0_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f0cd6b2d5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08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5773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74271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2080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f0cd6b2d5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f0cd6b2d5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3848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4800"/>
              <a:buFont typeface="Open Sans"/>
              <a:buNone/>
              <a:defRPr sz="4800">
                <a:solidFill>
                  <a:schemeClr val="lt1"/>
                </a:solidFill>
                <a:latin typeface="Open Sans"/>
                <a:ea typeface="Open Sans"/>
                <a:cs typeface="Open Sans"/>
                <a:sym typeface="Open Sans"/>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1" name="Google Shape;11;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lt1"/>
              </a:buClr>
              <a:buSzPts val="1800"/>
              <a:buFont typeface="Open Sans"/>
              <a:buNone/>
              <a:defRPr>
                <a:solidFill>
                  <a:schemeClr val="lt1"/>
                </a:solidFill>
                <a:latin typeface="Open Sans"/>
                <a:ea typeface="Open Sans"/>
                <a:cs typeface="Open Sans"/>
                <a:sym typeface="Open Sans"/>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2" name="Google Shape;12;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173275" y="4126409"/>
            <a:ext cx="548700" cy="5623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cxnSp>
        <p:nvCxnSpPr>
          <p:cNvPr id="57" name="Google Shape;57;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8" name="Google Shape;58;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59" name="Google Shape;59;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0" name="Google Shape;60;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1" name="Google Shape;6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6" name="Google Shape;16;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7" name="Google Shape;17;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1" name="Google Shape;21;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2" name="Google Shape;22;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3" name="Google Shape;23;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5" name="Google Shape;25;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5"/>
          <p:cNvPicPr preferRelativeResize="0"/>
          <p:nvPr/>
        </p:nvPicPr>
        <p:blipFill>
          <a:blip r:embed="rId2" cstate="print">
            <a:alphaModFix/>
            <a:extLst>
              <a:ext uri="{28A0092B-C50C-407E-A947-70E740481C1C}">
                <a14:useLocalDpi xmlns:a14="http://schemas.microsoft.com/office/drawing/2010/main"/>
              </a:ext>
            </a:extLst>
          </a:blip>
          <a:stretch>
            <a:fillRect/>
          </a:stretch>
        </p:blipFill>
        <p:spPr>
          <a:xfrm>
            <a:off x="8173275" y="4126400"/>
            <a:ext cx="548700" cy="56234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cxnSp>
        <p:nvCxnSpPr>
          <p:cNvPr id="36" name="Google Shape;36;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7" name="Google Shape;37;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9" name="Google Shape;39;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0"/>
        <p:cNvGrpSpPr/>
        <p:nvPr/>
      </p:nvGrpSpPr>
      <p:grpSpPr>
        <a:xfrm>
          <a:off x="0" y="0"/>
          <a:ext cx="0" cy="0"/>
          <a:chOff x="0" y="0"/>
          <a:chExt cx="0" cy="0"/>
        </a:xfrm>
      </p:grpSpPr>
      <p:cxnSp>
        <p:nvCxnSpPr>
          <p:cNvPr id="41" name="Google Shape;41;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3" name="Google Shape;43;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 name="Google Shape;4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7" name="Google Shape;47;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48" name="Google Shape;48;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9" name="Google Shape;4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0" name="Google Shape;50;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cxnSp>
        <p:nvCxnSpPr>
          <p:cNvPr id="52" name="Google Shape;52;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3" name="Google Shape;53;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4" name="Google Shape;54;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5" name="Google Shape;55;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Open Sans"/>
              <a:buNone/>
              <a:defRPr sz="3000" b="1">
                <a:solidFill>
                  <a:schemeClr val="dk2"/>
                </a:solidFill>
                <a:latin typeface="Open Sans"/>
                <a:ea typeface="Open Sans"/>
                <a:cs typeface="Open Sans"/>
                <a:sym typeface="Open Sans"/>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www.nationalgallery.org.uk/artists/bartolome-esteban-murillo" TargetMode="External"/><Relationship Id="rId3" Type="http://schemas.openxmlformats.org/officeDocument/2006/relationships/hyperlink" Target="https://www.nationalgallery.ie/art-and-artists/highlights-collection/taking-christ-michelangelo-merisi-da-caravaggio" TargetMode="External"/><Relationship Id="rId7" Type="http://schemas.openxmlformats.org/officeDocument/2006/relationships/hyperlink" Target="https://www.twinkl.ie/resource/bible-parables-for-children-resource-pack-t-tp-7699"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www.twinkl.ie/resource/cfe-re-230-the-prodigal-son-differentiated-sequencing-activity-sheet" TargetMode="External"/><Relationship Id="rId5" Type="http://schemas.openxmlformats.org/officeDocument/2006/relationships/hyperlink" Target="https://www.nationalgallery.ie/art-and-artists/exhibitions/murillo-prodigal-son-restored" TargetMode="External"/><Relationship Id="rId10" Type="http://schemas.openxmlformats.org/officeDocument/2006/relationships/hyperlink" Target="https://www.twinkl.ie/resource/t2-mu-014-history-of-music-the-baroque-period-and-composers" TargetMode="External"/><Relationship Id="rId4" Type="http://schemas.openxmlformats.org/officeDocument/2006/relationships/hyperlink" Target="http://onlinecollection.nationalgallery.ie/people/1847/bartolome-esteban-murillo/objects" TargetMode="External"/><Relationship Id="rId9" Type="http://schemas.openxmlformats.org/officeDocument/2006/relationships/hyperlink" Target="https://kids.britannica.com/students/article/Bartolom%C3%A9-Murillo/275988"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s://nationalgallery.us17.list-manage.com/subscribe?u=44caa9dce26bd72bf86bab3df&amp;id=33833ab4b9"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63E"/>
        </a:solidFill>
        <a:effectLst/>
      </p:bgPr>
    </p:bg>
    <p:spTree>
      <p:nvGrpSpPr>
        <p:cNvPr id="1" name="Shape 67"/>
        <p:cNvGrpSpPr/>
        <p:nvPr/>
      </p:nvGrpSpPr>
      <p:grpSpPr>
        <a:xfrm>
          <a:off x="0" y="0"/>
          <a:ext cx="0" cy="0"/>
          <a:chOff x="0" y="0"/>
          <a:chExt cx="0" cy="0"/>
        </a:xfrm>
      </p:grpSpPr>
      <p:sp>
        <p:nvSpPr>
          <p:cNvPr id="68" name="Google Shape;68;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solidFill>
                  <a:schemeClr val="bg1"/>
                </a:solidFill>
                <a:latin typeface="TyStencil Pro Medium" panose="02000605080000020003" pitchFamily="50" charset="0"/>
              </a:rPr>
              <a:t>Learning Through Art:</a:t>
            </a:r>
            <a:br>
              <a:rPr lang="en" b="0" dirty="0">
                <a:solidFill>
                  <a:schemeClr val="bg1"/>
                </a:solidFill>
                <a:latin typeface="TyStencil Pro Medium" panose="02000605080000020003" pitchFamily="50" charset="0"/>
              </a:rPr>
            </a:br>
            <a:r>
              <a:rPr lang="en" b="0" dirty="0">
                <a:solidFill>
                  <a:schemeClr val="bg1"/>
                </a:solidFill>
                <a:latin typeface="TyStencil Pro Medium" panose="02000605080000020003" pitchFamily="50" charset="0"/>
              </a:rPr>
              <a:t>SPHE</a:t>
            </a:r>
            <a:br>
              <a:rPr lang="en" b="0" dirty="0">
                <a:solidFill>
                  <a:schemeClr val="bg1"/>
                </a:solidFill>
                <a:latin typeface="TyStencil Pro Medium" panose="02000605080000020003" pitchFamily="50" charset="0"/>
              </a:rPr>
            </a:br>
            <a:r>
              <a:rPr lang="en" b="0" dirty="0">
                <a:solidFill>
                  <a:schemeClr val="bg1"/>
                </a:solidFill>
                <a:latin typeface="TyStencil Pro Medium" panose="02000605080000020003" pitchFamily="50" charset="0"/>
              </a:rPr>
              <a:t>Resouce Pack</a:t>
            </a:r>
            <a:br>
              <a:rPr lang="en" b="0" dirty="0">
                <a:latin typeface="TyStencil Pro Medium" panose="02000605080000020003" pitchFamily="50" charset="0"/>
              </a:rPr>
            </a:br>
            <a:endParaRPr b="0" dirty="0">
              <a:latin typeface="TyStencil Pro Medium" panose="02000605080000020003" pitchFamily="50" charset="0"/>
            </a:endParaRPr>
          </a:p>
        </p:txBody>
      </p:sp>
      <p:sp>
        <p:nvSpPr>
          <p:cNvPr id="69" name="Google Shape;69;p13"/>
          <p:cNvSpPr txBox="1">
            <a:spLocks noGrp="1"/>
          </p:cNvSpPr>
          <p:nvPr>
            <p:ph type="subTitle" idx="1"/>
          </p:nvPr>
        </p:nvSpPr>
        <p:spPr>
          <a:xfrm>
            <a:off x="2390267" y="3238450"/>
            <a:ext cx="3324733"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bg1"/>
                </a:solidFill>
              </a:rPr>
              <a:t>Sin</a:t>
            </a:r>
            <a:r>
              <a:rPr lang="en-IE" dirty="0">
                <a:solidFill>
                  <a:schemeClr val="bg1"/>
                </a:solidFill>
              </a:rPr>
              <a:t>é</a:t>
            </a:r>
            <a:r>
              <a:rPr lang="en" dirty="0">
                <a:solidFill>
                  <a:schemeClr val="bg1"/>
                </a:solidFill>
              </a:rPr>
              <a:t>ad Hall</a:t>
            </a:r>
            <a:endParaRPr dirty="0">
              <a:solidFill>
                <a:schemeClr val="bg1"/>
              </a:solidFill>
            </a:endParaRPr>
          </a:p>
        </p:txBody>
      </p:sp>
      <p:sp>
        <p:nvSpPr>
          <p:cNvPr id="4" name="Rectangle 3"/>
          <p:cNvSpPr/>
          <p:nvPr/>
        </p:nvSpPr>
        <p:spPr>
          <a:xfrm>
            <a:off x="7873350" y="3946548"/>
            <a:ext cx="929768" cy="799139"/>
          </a:xfrm>
          <a:prstGeom prst="rect">
            <a:avLst/>
          </a:prstGeom>
          <a:solidFill>
            <a:srgbClr val="00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descr="A picture containing icon&#10;&#10;Description automatically generated">
            <a:extLst>
              <a:ext uri="{FF2B5EF4-FFF2-40B4-BE49-F238E27FC236}">
                <a16:creationId xmlns:a16="http://schemas.microsoft.com/office/drawing/2014/main" id="{5D5EDC26-7C92-4E0C-A1CB-621A6BB3889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57627" y="3810610"/>
            <a:ext cx="3245598" cy="5861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63E"/>
        </a:solidFill>
        <a:effectLst/>
      </p:bgPr>
    </p:bg>
    <p:spTree>
      <p:nvGrpSpPr>
        <p:cNvPr id="1" name="Shape 106"/>
        <p:cNvGrpSpPr/>
        <p:nvPr/>
      </p:nvGrpSpPr>
      <p:grpSpPr>
        <a:xfrm>
          <a:off x="0" y="0"/>
          <a:ext cx="0" cy="0"/>
          <a:chOff x="0" y="0"/>
          <a:chExt cx="0" cy="0"/>
        </a:xfrm>
      </p:grpSpPr>
      <p:pic>
        <p:nvPicPr>
          <p:cNvPr id="4" name="Picture 3" descr="A man kneeling on the floor next to a group of pigs.">
            <a:extLst>
              <a:ext uri="{FF2B5EF4-FFF2-40B4-BE49-F238E27FC236}">
                <a16:creationId xmlns:a16="http://schemas.microsoft.com/office/drawing/2014/main" id="{8E6A4BBF-FA9A-4D24-A88C-6CBC0FD961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675326"/>
            <a:ext cx="4568160" cy="3514536"/>
          </a:xfrm>
          <a:prstGeom prst="rect">
            <a:avLst/>
          </a:prstGeom>
        </p:spPr>
      </p:pic>
      <p:sp>
        <p:nvSpPr>
          <p:cNvPr id="107" name="Google Shape;107;p17"/>
          <p:cNvSpPr txBox="1">
            <a:spLocks noGrp="1"/>
          </p:cNvSpPr>
          <p:nvPr>
            <p:ph type="title"/>
          </p:nvPr>
        </p:nvSpPr>
        <p:spPr>
          <a:xfrm>
            <a:off x="5036024" y="575949"/>
            <a:ext cx="3766782" cy="3613913"/>
          </a:xfrm>
          <a:prstGeom prst="rect">
            <a:avLst/>
          </a:prstGeom>
        </p:spPr>
        <p:txBody>
          <a:bodyPr spcFirstLastPara="1" wrap="square" lIns="91425" tIns="91425" rIns="91425" bIns="91425" anchor="t" anchorCtr="0">
            <a:noAutofit/>
          </a:bodyPr>
          <a:lstStyle/>
          <a:p>
            <a:pPr lvl="0"/>
            <a:r>
              <a:rPr lang="en-GB" sz="2800" dirty="0">
                <a:solidFill>
                  <a:schemeClr val="bg1"/>
                </a:solidFill>
                <a:latin typeface="TyStencil Pro Medium" panose="02000605080000020003" pitchFamily="50" charset="0"/>
                <a:ea typeface="Open Sans" panose="020B0604020202020204" charset="0"/>
                <a:cs typeface="Open Sans" panose="020B0604020202020204" charset="0"/>
              </a:rPr>
              <a:t>The Prodigal Son Feeding Swine</a:t>
            </a:r>
            <a:r>
              <a:rPr lang="en-IE" sz="2800" dirty="0">
                <a:solidFill>
                  <a:schemeClr val="bg1"/>
                </a:solidFill>
                <a:latin typeface="TyStencil Pro Medium" panose="02000605080000020003" pitchFamily="50" charset="0"/>
                <a:ea typeface="Open Sans" panose="020B0604020202020204" charset="0"/>
                <a:cs typeface="Open Sans" panose="020B0604020202020204" charset="0"/>
              </a:rPr>
              <a:t>, 1660s</a:t>
            </a:r>
            <a:br>
              <a:rPr lang="en-IE" dirty="0">
                <a:solidFill>
                  <a:schemeClr val="bg1"/>
                </a:solidFill>
                <a:latin typeface="TyStencil Pro Medium" panose="02000605080000020003" pitchFamily="50" charset="0"/>
              </a:rPr>
            </a:br>
            <a:br>
              <a:rPr lang="en-IE" sz="2000" b="0" dirty="0">
                <a:solidFill>
                  <a:schemeClr val="bg1"/>
                </a:solidFill>
                <a:latin typeface="Open Sans" panose="020B0604020202020204" charset="0"/>
                <a:ea typeface="Open Sans" panose="020B0604020202020204" charset="0"/>
                <a:cs typeface="Open Sans" panose="020B0604020202020204" charset="0"/>
              </a:rPr>
            </a:br>
            <a:r>
              <a:rPr lang="it-IT" sz="2000" b="0" i="0" dirty="0">
                <a:solidFill>
                  <a:schemeClr val="bg1"/>
                </a:solidFill>
                <a:effectLst/>
                <a:latin typeface="Open Sans" panose="020B0604020202020204" charset="0"/>
                <a:ea typeface="Open Sans" panose="020B0604020202020204" charset="0"/>
                <a:cs typeface="Open Sans" panose="020B0604020202020204" charset="0"/>
              </a:rPr>
              <a:t>Bartolomé Esteban Murillo (1617-1682)</a:t>
            </a:r>
            <a:br>
              <a:rPr lang="en-IE" sz="2000" b="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IE" sz="2000" b="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GB" sz="1000" b="0" i="0" dirty="0">
                <a:solidFill>
                  <a:schemeClr val="bg1"/>
                </a:solidFill>
                <a:effectLst/>
                <a:latin typeface="Open Sans" panose="020B0604020202020204" charset="0"/>
              </a:rPr>
            </a:br>
            <a:r>
              <a:rPr lang="en-GB" sz="1000" b="0" i="0" dirty="0">
                <a:solidFill>
                  <a:schemeClr val="bg1"/>
                </a:solidFill>
                <a:effectLst/>
                <a:latin typeface="Open Sans" panose="020B0604020202020204" charset="0"/>
              </a:rPr>
              <a:t>Presented, Sir Alfred and Lady Beit, 1987 (Beit Collection). Photo © National Gallery of Ireland.</a:t>
            </a:r>
            <a:br>
              <a:rPr lang="en-GB" sz="1000" dirty="0"/>
            </a:br>
            <a:endParaRPr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10</a:t>
            </a:fld>
            <a:endParaRPr>
              <a:solidFill>
                <a:schemeClr val="bg1"/>
              </a:solidFill>
            </a:endParaRPr>
          </a:p>
        </p:txBody>
      </p:sp>
      <p:pic>
        <p:nvPicPr>
          <p:cNvPr id="7" name="Picture 6" descr="Icon&#10;&#10;Description automatically generated">
            <a:extLst>
              <a:ext uri="{FF2B5EF4-FFF2-40B4-BE49-F238E27FC236}">
                <a16:creationId xmlns:a16="http://schemas.microsoft.com/office/drawing/2014/main" id="{7F7F33A1-0194-46B9-AC97-BFF34E32AC5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53112" y="4120630"/>
            <a:ext cx="618688" cy="634069"/>
          </a:xfrm>
          <a:prstGeom prst="rect">
            <a:avLst/>
          </a:prstGeom>
        </p:spPr>
      </p:pic>
    </p:spTree>
    <p:extLst>
      <p:ext uri="{BB962C8B-B14F-4D97-AF65-F5344CB8AC3E}">
        <p14:creationId xmlns:p14="http://schemas.microsoft.com/office/powerpoint/2010/main" val="3201533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63E"/>
        </a:solidFill>
        <a:effectLst/>
      </p:bgPr>
    </p:bg>
    <p:spTree>
      <p:nvGrpSpPr>
        <p:cNvPr id="1" name="Shape 106"/>
        <p:cNvGrpSpPr/>
        <p:nvPr/>
      </p:nvGrpSpPr>
      <p:grpSpPr>
        <a:xfrm>
          <a:off x="0" y="0"/>
          <a:ext cx="0" cy="0"/>
          <a:chOff x="0" y="0"/>
          <a:chExt cx="0" cy="0"/>
        </a:xfrm>
      </p:grpSpPr>
      <p:pic>
        <p:nvPicPr>
          <p:cNvPr id="3" name="Picture 2" descr="A man kneeling on the floor in front of a group of people.">
            <a:extLst>
              <a:ext uri="{FF2B5EF4-FFF2-40B4-BE49-F238E27FC236}">
                <a16:creationId xmlns:a16="http://schemas.microsoft.com/office/drawing/2014/main" id="{8C3199E7-8A2A-4722-8323-BE52F6076B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675326"/>
            <a:ext cx="4582571" cy="3514536"/>
          </a:xfrm>
          <a:prstGeom prst="rect">
            <a:avLst/>
          </a:prstGeom>
        </p:spPr>
      </p:pic>
      <p:sp>
        <p:nvSpPr>
          <p:cNvPr id="107" name="Google Shape;107;p17"/>
          <p:cNvSpPr txBox="1">
            <a:spLocks noGrp="1"/>
          </p:cNvSpPr>
          <p:nvPr>
            <p:ph type="title"/>
          </p:nvPr>
        </p:nvSpPr>
        <p:spPr>
          <a:xfrm>
            <a:off x="5036024" y="575949"/>
            <a:ext cx="3766782" cy="3613913"/>
          </a:xfrm>
          <a:prstGeom prst="rect">
            <a:avLst/>
          </a:prstGeom>
        </p:spPr>
        <p:txBody>
          <a:bodyPr spcFirstLastPara="1" wrap="square" lIns="91425" tIns="91425" rIns="91425" bIns="91425" anchor="t" anchorCtr="0">
            <a:noAutofit/>
          </a:bodyPr>
          <a:lstStyle/>
          <a:p>
            <a:pPr lvl="0"/>
            <a:r>
              <a:rPr lang="en-GB" sz="2800" dirty="0">
                <a:solidFill>
                  <a:schemeClr val="bg1"/>
                </a:solidFill>
                <a:latin typeface="TyStencil Pro Medium" panose="02000605080000020003" pitchFamily="50" charset="0"/>
                <a:ea typeface="Open Sans" panose="020B0604020202020204" charset="0"/>
                <a:cs typeface="Open Sans" panose="020B0604020202020204" charset="0"/>
              </a:rPr>
              <a:t>The Return of the Prodigal Son</a:t>
            </a:r>
            <a:r>
              <a:rPr lang="en-IE" sz="2800" dirty="0">
                <a:solidFill>
                  <a:schemeClr val="bg1"/>
                </a:solidFill>
                <a:latin typeface="TyStencil Pro Medium" panose="02000605080000020003" pitchFamily="50" charset="0"/>
                <a:ea typeface="Open Sans" panose="020B0604020202020204" charset="0"/>
                <a:cs typeface="Open Sans" panose="020B0604020202020204" charset="0"/>
              </a:rPr>
              <a:t>, 1660s</a:t>
            </a:r>
            <a:br>
              <a:rPr lang="en-IE" dirty="0">
                <a:solidFill>
                  <a:schemeClr val="bg1"/>
                </a:solidFill>
                <a:latin typeface="TyStencil Pro Medium" panose="02000605080000020003" pitchFamily="50" charset="0"/>
              </a:rPr>
            </a:br>
            <a:br>
              <a:rPr lang="en-IE" sz="2000" b="0" dirty="0">
                <a:solidFill>
                  <a:schemeClr val="bg1"/>
                </a:solidFill>
                <a:latin typeface="Open Sans" panose="020B0604020202020204" charset="0"/>
                <a:ea typeface="Open Sans" panose="020B0604020202020204" charset="0"/>
                <a:cs typeface="Open Sans" panose="020B0604020202020204" charset="0"/>
              </a:rPr>
            </a:br>
            <a:r>
              <a:rPr lang="it-IT" sz="2000" b="0" i="0" dirty="0">
                <a:solidFill>
                  <a:schemeClr val="bg1"/>
                </a:solidFill>
                <a:effectLst/>
                <a:latin typeface="Open Sans" panose="020B0604020202020204" charset="0"/>
                <a:ea typeface="Open Sans" panose="020B0604020202020204" charset="0"/>
                <a:cs typeface="Open Sans" panose="020B0604020202020204" charset="0"/>
              </a:rPr>
              <a:t>Bartolomé Esteban Murillo (1617-1682)</a:t>
            </a:r>
            <a:br>
              <a:rPr lang="en-IE" sz="2000" b="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IE" sz="2000" b="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GB" sz="1000" b="0" i="0" dirty="0">
                <a:solidFill>
                  <a:schemeClr val="bg1"/>
                </a:solidFill>
                <a:effectLst/>
                <a:latin typeface="Open Sans" panose="020B0604020202020204" charset="0"/>
              </a:rPr>
            </a:br>
            <a:r>
              <a:rPr lang="en-GB" sz="1000" b="0" i="0" dirty="0">
                <a:solidFill>
                  <a:schemeClr val="bg1"/>
                </a:solidFill>
                <a:effectLst/>
                <a:latin typeface="Open Sans" panose="020B0604020202020204" charset="0"/>
              </a:rPr>
              <a:t>Presented, Sir Alfred and Lady Beit, 1987 (Beit Collection). Photo © National Gallery of Ireland.</a:t>
            </a:r>
            <a:br>
              <a:rPr lang="en-GB" sz="1000" dirty="0"/>
            </a:br>
            <a:endParaRPr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11</a:t>
            </a:fld>
            <a:endParaRPr>
              <a:solidFill>
                <a:schemeClr val="bg1"/>
              </a:solidFill>
            </a:endParaRPr>
          </a:p>
        </p:txBody>
      </p:sp>
      <p:pic>
        <p:nvPicPr>
          <p:cNvPr id="7" name="Picture 6" descr="Icon&#10;&#10;Description automatically generated">
            <a:extLst>
              <a:ext uri="{FF2B5EF4-FFF2-40B4-BE49-F238E27FC236}">
                <a16:creationId xmlns:a16="http://schemas.microsoft.com/office/drawing/2014/main" id="{7F7F33A1-0194-46B9-AC97-BFF34E32AC5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53112" y="4120630"/>
            <a:ext cx="618688" cy="634069"/>
          </a:xfrm>
          <a:prstGeom prst="rect">
            <a:avLst/>
          </a:prstGeom>
        </p:spPr>
      </p:pic>
    </p:spTree>
    <p:extLst>
      <p:ext uri="{BB962C8B-B14F-4D97-AF65-F5344CB8AC3E}">
        <p14:creationId xmlns:p14="http://schemas.microsoft.com/office/powerpoint/2010/main" val="512702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63E"/>
        </a:solidFill>
        <a:effectLst/>
      </p:bgPr>
    </p:bg>
    <p:spTree>
      <p:nvGrpSpPr>
        <p:cNvPr id="1" name="Shape 106"/>
        <p:cNvGrpSpPr/>
        <p:nvPr/>
      </p:nvGrpSpPr>
      <p:grpSpPr>
        <a:xfrm>
          <a:off x="0" y="0"/>
          <a:ext cx="0" cy="0"/>
          <a:chOff x="0" y="0"/>
          <a:chExt cx="0" cy="0"/>
        </a:xfrm>
      </p:grpSpPr>
      <p:sp>
        <p:nvSpPr>
          <p:cNvPr id="8" name="Rectangle 7">
            <a:extLst>
              <a:ext uri="{FF2B5EF4-FFF2-40B4-BE49-F238E27FC236}">
                <a16:creationId xmlns:a16="http://schemas.microsoft.com/office/drawing/2014/main" id="{2E690CD3-32C8-4F1D-A5BC-0C774537B983}"/>
              </a:ext>
            </a:extLst>
          </p:cNvPr>
          <p:cNvSpPr/>
          <p:nvPr/>
        </p:nvSpPr>
        <p:spPr>
          <a:xfrm>
            <a:off x="7873350" y="3946548"/>
            <a:ext cx="929768" cy="799139"/>
          </a:xfrm>
          <a:prstGeom prst="rect">
            <a:avLst/>
          </a:prstGeom>
          <a:solidFill>
            <a:srgbClr val="002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12</a:t>
            </a:fld>
            <a:endParaRPr>
              <a:solidFill>
                <a:schemeClr val="bg1"/>
              </a:solidFill>
            </a:endParaRPr>
          </a:p>
        </p:txBody>
      </p:sp>
      <p:pic>
        <p:nvPicPr>
          <p:cNvPr id="9" name="Picture 8" descr="A person riding a horse. Four people stand on steps next to him. A woman is crying.&#10;">
            <a:extLst>
              <a:ext uri="{FF2B5EF4-FFF2-40B4-BE49-F238E27FC236}">
                <a16:creationId xmlns:a16="http://schemas.microsoft.com/office/drawing/2014/main" id="{787A67E6-033C-4E51-8EE6-EFE76FBB412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12000" y="587197"/>
            <a:ext cx="2520000" cy="1948935"/>
          </a:xfrm>
          <a:prstGeom prst="rect">
            <a:avLst/>
          </a:prstGeom>
        </p:spPr>
      </p:pic>
      <p:pic>
        <p:nvPicPr>
          <p:cNvPr id="10" name="Picture 9" descr="A group of people in a room&#10;&#10;Description automatically generated with low confidence">
            <a:extLst>
              <a:ext uri="{FF2B5EF4-FFF2-40B4-BE49-F238E27FC236}">
                <a16:creationId xmlns:a16="http://schemas.microsoft.com/office/drawing/2014/main" id="{29550522-33AA-43CA-8E7F-478088747B3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9088" y="594310"/>
            <a:ext cx="2520000" cy="1940807"/>
          </a:xfrm>
          <a:prstGeom prst="rect">
            <a:avLst/>
          </a:prstGeom>
        </p:spPr>
      </p:pic>
      <p:pic>
        <p:nvPicPr>
          <p:cNvPr id="11" name="Picture 10" descr="A painting of a group of people sitting around a table.">
            <a:extLst>
              <a:ext uri="{FF2B5EF4-FFF2-40B4-BE49-F238E27FC236}">
                <a16:creationId xmlns:a16="http://schemas.microsoft.com/office/drawing/2014/main" id="{52995269-C36C-4669-8CDE-1A5AFA38A74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24912" y="587197"/>
            <a:ext cx="2520000" cy="1947920"/>
          </a:xfrm>
          <a:prstGeom prst="rect">
            <a:avLst/>
          </a:prstGeom>
        </p:spPr>
      </p:pic>
      <p:pic>
        <p:nvPicPr>
          <p:cNvPr id="12" name="Picture 11" descr="A group of people waving swords and brooms. A man runs away.">
            <a:extLst>
              <a:ext uri="{FF2B5EF4-FFF2-40B4-BE49-F238E27FC236}">
                <a16:creationId xmlns:a16="http://schemas.microsoft.com/office/drawing/2014/main" id="{2D36FE2A-CE65-41F3-9F02-42E85D769FF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9090" y="2749985"/>
            <a:ext cx="2520000" cy="1942839"/>
          </a:xfrm>
          <a:prstGeom prst="rect">
            <a:avLst/>
          </a:prstGeom>
        </p:spPr>
      </p:pic>
      <p:pic>
        <p:nvPicPr>
          <p:cNvPr id="13" name="Picture 12" descr="A man kneeling on the floor next to a group of pigs.">
            <a:extLst>
              <a:ext uri="{FF2B5EF4-FFF2-40B4-BE49-F238E27FC236}">
                <a16:creationId xmlns:a16="http://schemas.microsoft.com/office/drawing/2014/main" id="{FB0D6002-C8A4-41C3-977E-CDC42F99FB4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12001" y="2749985"/>
            <a:ext cx="2520000" cy="1938774"/>
          </a:xfrm>
          <a:prstGeom prst="rect">
            <a:avLst/>
          </a:prstGeom>
        </p:spPr>
      </p:pic>
      <p:pic>
        <p:nvPicPr>
          <p:cNvPr id="14" name="Picture 13" descr="A man kneeling on the floor in front of a group of people.">
            <a:extLst>
              <a:ext uri="{FF2B5EF4-FFF2-40B4-BE49-F238E27FC236}">
                <a16:creationId xmlns:a16="http://schemas.microsoft.com/office/drawing/2014/main" id="{4DC56C11-3EC2-4067-B8A3-F07EE4B7F84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024912" y="2749985"/>
            <a:ext cx="2520000" cy="1932677"/>
          </a:xfrm>
          <a:prstGeom prst="rect">
            <a:avLst/>
          </a:prstGeom>
        </p:spPr>
      </p:pic>
    </p:spTree>
    <p:extLst>
      <p:ext uri="{BB962C8B-B14F-4D97-AF65-F5344CB8AC3E}">
        <p14:creationId xmlns:p14="http://schemas.microsoft.com/office/powerpoint/2010/main" val="3790954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6" name="Google Shape;107;p17">
            <a:extLst>
              <a:ext uri="{FF2B5EF4-FFF2-40B4-BE49-F238E27FC236}">
                <a16:creationId xmlns:a16="http://schemas.microsoft.com/office/drawing/2014/main" id="{6425C8D1-8067-40B2-B6ED-F621E25B85F8}"/>
              </a:ext>
            </a:extLst>
          </p:cNvPr>
          <p:cNvSpPr txBox="1">
            <a:spLocks/>
          </p:cNvSpPr>
          <p:nvPr/>
        </p:nvSpPr>
        <p:spPr>
          <a:xfrm>
            <a:off x="5036024" y="575950"/>
            <a:ext cx="3766782"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We can learn a lot about SPHE from paintings</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13</a:t>
            </a:fld>
            <a:endParaRPr dirty="0">
              <a:solidFill>
                <a:schemeClr val="bg2"/>
              </a:solidFill>
            </a:endParaRPr>
          </a:p>
        </p:txBody>
      </p:sp>
      <p:sp>
        <p:nvSpPr>
          <p:cNvPr id="8" name="TextBox 7">
            <a:extLst>
              <a:ext uri="{FF2B5EF4-FFF2-40B4-BE49-F238E27FC236}">
                <a16:creationId xmlns:a16="http://schemas.microsoft.com/office/drawing/2014/main" id="{A135346A-C6F2-418F-8AFA-D18C22D2EE72}"/>
              </a:ext>
            </a:extLst>
          </p:cNvPr>
          <p:cNvSpPr txBox="1"/>
          <p:nvPr/>
        </p:nvSpPr>
        <p:spPr>
          <a:xfrm>
            <a:off x="5036024" y="2137697"/>
            <a:ext cx="3671248" cy="2554545"/>
          </a:xfrm>
          <a:prstGeom prst="rect">
            <a:avLst/>
          </a:prstGeom>
          <a:noFill/>
        </p:spPr>
        <p:txBody>
          <a:bodyPr wrap="square" rtlCol="0">
            <a:spAutoFit/>
          </a:bodyPr>
          <a:lstStyle/>
          <a:p>
            <a:pPr marL="0" indent="0">
              <a:buNone/>
            </a:pPr>
            <a:r>
              <a:rPr lang="en-GB" sz="1000" dirty="0">
                <a:latin typeface="Open Sans" panose="020B0604020202020204" charset="0"/>
                <a:ea typeface="Open Sans" panose="020B0604020202020204" charset="0"/>
                <a:cs typeface="Open Sans" panose="020B0604020202020204" charset="0"/>
              </a:rPr>
              <a:t>Here we have six paintings by the famous Spanish painter Bartolomé Esteban Murillo. For decades, these paintings were separated and some even lost, but now the Gallery has found them all and brought them back together. Conservators in the Gallery have spent many years restoring and cleaning them. </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These six remarkable paintings tell the story of the Prodigal Son. The works are known as a ‘narrative cycle’ - a series of paintings that go together to make a story over several canvases, like an elaborate comic strip. </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Do you know they story of the Prodigal Son? </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Could you tell the story from looking at Murillo’s comic strip of paintings? </a:t>
            </a:r>
          </a:p>
        </p:txBody>
      </p:sp>
      <p:pic>
        <p:nvPicPr>
          <p:cNvPr id="11" name="Picture 10" descr="A person riding a horse. Four people stand on steps next to him. A woman is crying.&#10;">
            <a:extLst>
              <a:ext uri="{FF2B5EF4-FFF2-40B4-BE49-F238E27FC236}">
                <a16:creationId xmlns:a16="http://schemas.microsoft.com/office/drawing/2014/main" id="{2FFAE9EB-9408-4258-9657-DFA798A0F2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92871" y="0"/>
            <a:ext cx="2315608" cy="1602821"/>
          </a:xfrm>
          <a:prstGeom prst="rect">
            <a:avLst/>
          </a:prstGeom>
        </p:spPr>
      </p:pic>
      <p:pic>
        <p:nvPicPr>
          <p:cNvPr id="12" name="Picture 11" descr="Painting of an old man sat at a table writing on paper. A man stands behind him and another man stands in front of the table holding money. A woman stands to the left of the painting.">
            <a:extLst>
              <a:ext uri="{FF2B5EF4-FFF2-40B4-BE49-F238E27FC236}">
                <a16:creationId xmlns:a16="http://schemas.microsoft.com/office/drawing/2014/main" id="{0BEE0E6C-223C-4B86-844C-64773F2787D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22"/>
            <a:ext cx="2315608" cy="1596137"/>
          </a:xfrm>
          <a:prstGeom prst="rect">
            <a:avLst/>
          </a:prstGeom>
        </p:spPr>
      </p:pic>
      <p:pic>
        <p:nvPicPr>
          <p:cNvPr id="13" name="Picture 12" descr="A painting of a group of people sitting around a table.">
            <a:extLst>
              <a:ext uri="{FF2B5EF4-FFF2-40B4-BE49-F238E27FC236}">
                <a16:creationId xmlns:a16="http://schemas.microsoft.com/office/drawing/2014/main" id="{4DF72465-F827-4C86-AE94-D2AEF6F6D19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 y="1765282"/>
            <a:ext cx="2315608" cy="1601986"/>
          </a:xfrm>
          <a:prstGeom prst="rect">
            <a:avLst/>
          </a:prstGeom>
        </p:spPr>
      </p:pic>
      <p:pic>
        <p:nvPicPr>
          <p:cNvPr id="14" name="Picture 13" descr="A group of people waving swords and brooms. A man runs away.">
            <a:extLst>
              <a:ext uri="{FF2B5EF4-FFF2-40B4-BE49-F238E27FC236}">
                <a16:creationId xmlns:a16="http://schemas.microsoft.com/office/drawing/2014/main" id="{AB47E0FC-7313-45F8-8115-3D1D594FA41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492871" y="1765282"/>
            <a:ext cx="2315608" cy="1597807"/>
          </a:xfrm>
          <a:prstGeom prst="rect">
            <a:avLst/>
          </a:prstGeom>
        </p:spPr>
      </p:pic>
      <p:pic>
        <p:nvPicPr>
          <p:cNvPr id="15" name="Picture 14" descr="A man kneeling on the floor next to a group of pigs.">
            <a:extLst>
              <a:ext uri="{FF2B5EF4-FFF2-40B4-BE49-F238E27FC236}">
                <a16:creationId xmlns:a16="http://schemas.microsoft.com/office/drawing/2014/main" id="{F8A0DDAA-CE1F-42A6-A080-D4DBDE0C553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3549035"/>
            <a:ext cx="2315608" cy="1594465"/>
          </a:xfrm>
          <a:prstGeom prst="rect">
            <a:avLst/>
          </a:prstGeom>
        </p:spPr>
      </p:pic>
      <p:pic>
        <p:nvPicPr>
          <p:cNvPr id="16" name="Picture 15" descr="A man kneeling on the floor in front of a group of people.">
            <a:extLst>
              <a:ext uri="{FF2B5EF4-FFF2-40B4-BE49-F238E27FC236}">
                <a16:creationId xmlns:a16="http://schemas.microsoft.com/office/drawing/2014/main" id="{C1510233-FAA0-4BE0-B56A-53F357FEDF3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492872" y="3551544"/>
            <a:ext cx="2315608" cy="1589450"/>
          </a:xfrm>
          <a:prstGeom prst="rect">
            <a:avLst/>
          </a:prstGeom>
        </p:spPr>
      </p:pic>
    </p:spTree>
    <p:extLst>
      <p:ext uri="{BB962C8B-B14F-4D97-AF65-F5344CB8AC3E}">
        <p14:creationId xmlns:p14="http://schemas.microsoft.com/office/powerpoint/2010/main" val="202590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6" name="Google Shape;107;p17">
            <a:extLst>
              <a:ext uri="{FF2B5EF4-FFF2-40B4-BE49-F238E27FC236}">
                <a16:creationId xmlns:a16="http://schemas.microsoft.com/office/drawing/2014/main" id="{6425C8D1-8067-40B2-B6ED-F621E25B85F8}"/>
              </a:ext>
            </a:extLst>
          </p:cNvPr>
          <p:cNvSpPr txBox="1">
            <a:spLocks/>
          </p:cNvSpPr>
          <p:nvPr/>
        </p:nvSpPr>
        <p:spPr>
          <a:xfrm>
            <a:off x="5036024" y="575950"/>
            <a:ext cx="3766782"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The Story</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14</a:t>
            </a:fld>
            <a:endParaRPr dirty="0">
              <a:solidFill>
                <a:schemeClr val="bg2"/>
              </a:solidFill>
            </a:endParaRPr>
          </a:p>
        </p:txBody>
      </p:sp>
      <p:sp>
        <p:nvSpPr>
          <p:cNvPr id="8" name="TextBox 7">
            <a:extLst>
              <a:ext uri="{FF2B5EF4-FFF2-40B4-BE49-F238E27FC236}">
                <a16:creationId xmlns:a16="http://schemas.microsoft.com/office/drawing/2014/main" id="{A135346A-C6F2-418F-8AFA-D18C22D2EE72}"/>
              </a:ext>
            </a:extLst>
          </p:cNvPr>
          <p:cNvSpPr txBox="1"/>
          <p:nvPr/>
        </p:nvSpPr>
        <p:spPr>
          <a:xfrm>
            <a:off x="5036024" y="1152953"/>
            <a:ext cx="3671248" cy="1815882"/>
          </a:xfrm>
          <a:prstGeom prst="rect">
            <a:avLst/>
          </a:prstGeom>
          <a:noFill/>
        </p:spPr>
        <p:txBody>
          <a:bodyPr wrap="square" rtlCol="0">
            <a:spAutoFit/>
          </a:bodyPr>
          <a:lstStyle/>
          <a:p>
            <a:pPr marL="0" indent="0">
              <a:buNone/>
            </a:pPr>
            <a:r>
              <a:rPr lang="en-GB" dirty="0">
                <a:latin typeface="Open Sans" panose="020B0604020202020204" charset="0"/>
                <a:ea typeface="Open Sans" panose="020B0604020202020204" charset="0"/>
                <a:cs typeface="Open Sans" panose="020B0604020202020204" charset="0"/>
              </a:rPr>
              <a:t>There was once a man who had two sons. One day, the youngest son asked his father for his inheritance money - this is money or property passed on to a child after the death of a parent. The father thought about it and divided what he owned between them, giving his sons their inheritance.</a:t>
            </a:r>
          </a:p>
        </p:txBody>
      </p:sp>
      <p:pic>
        <p:nvPicPr>
          <p:cNvPr id="7" name="Picture 6" descr="Painting of an old man sat at a table writing on paper. A man stands behind him and another man stands in front of the table holding money. A woman stands to the left of the painting.">
            <a:extLst>
              <a:ext uri="{FF2B5EF4-FFF2-40B4-BE49-F238E27FC236}">
                <a16:creationId xmlns:a16="http://schemas.microsoft.com/office/drawing/2014/main" id="{927FBC32-68A2-4E6D-B9BD-9E681AB3719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8684"/>
            <a:ext cx="4572000" cy="3521178"/>
          </a:xfrm>
          <a:prstGeom prst="rect">
            <a:avLst/>
          </a:prstGeom>
        </p:spPr>
      </p:pic>
    </p:spTree>
    <p:extLst>
      <p:ext uri="{BB962C8B-B14F-4D97-AF65-F5344CB8AC3E}">
        <p14:creationId xmlns:p14="http://schemas.microsoft.com/office/powerpoint/2010/main" val="3439412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pic>
        <p:nvPicPr>
          <p:cNvPr id="9" name="Picture 8" descr="A person riding a horse. Four people stand on steps next to him. A woman is crying.&#10;">
            <a:extLst>
              <a:ext uri="{FF2B5EF4-FFF2-40B4-BE49-F238E27FC236}">
                <a16:creationId xmlns:a16="http://schemas.microsoft.com/office/drawing/2014/main" id="{078A540B-95D9-419F-91B5-C767181796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42621"/>
            <a:ext cx="4586631" cy="3547241"/>
          </a:xfrm>
          <a:prstGeom prst="rect">
            <a:avLst/>
          </a:prstGeom>
        </p:spPr>
      </p:pic>
      <p:sp>
        <p:nvSpPr>
          <p:cNvPr id="6" name="Google Shape;107;p17">
            <a:extLst>
              <a:ext uri="{FF2B5EF4-FFF2-40B4-BE49-F238E27FC236}">
                <a16:creationId xmlns:a16="http://schemas.microsoft.com/office/drawing/2014/main" id="{6425C8D1-8067-40B2-B6ED-F621E25B85F8}"/>
              </a:ext>
            </a:extLst>
          </p:cNvPr>
          <p:cNvSpPr txBox="1">
            <a:spLocks/>
          </p:cNvSpPr>
          <p:nvPr/>
        </p:nvSpPr>
        <p:spPr>
          <a:xfrm>
            <a:off x="5036024" y="575950"/>
            <a:ext cx="3766782"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The Story</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15</a:t>
            </a:fld>
            <a:endParaRPr dirty="0">
              <a:solidFill>
                <a:schemeClr val="bg2"/>
              </a:solidFill>
            </a:endParaRPr>
          </a:p>
        </p:txBody>
      </p:sp>
      <p:sp>
        <p:nvSpPr>
          <p:cNvPr id="8" name="TextBox 7">
            <a:extLst>
              <a:ext uri="{FF2B5EF4-FFF2-40B4-BE49-F238E27FC236}">
                <a16:creationId xmlns:a16="http://schemas.microsoft.com/office/drawing/2014/main" id="{A135346A-C6F2-418F-8AFA-D18C22D2EE72}"/>
              </a:ext>
            </a:extLst>
          </p:cNvPr>
          <p:cNvSpPr txBox="1"/>
          <p:nvPr/>
        </p:nvSpPr>
        <p:spPr>
          <a:xfrm>
            <a:off x="5036024" y="1152953"/>
            <a:ext cx="3671248" cy="1600438"/>
          </a:xfrm>
          <a:prstGeom prst="rect">
            <a:avLst/>
          </a:prstGeom>
          <a:noFill/>
        </p:spPr>
        <p:txBody>
          <a:bodyPr wrap="square" rtlCol="0">
            <a:spAutoFit/>
          </a:bodyPr>
          <a:lstStyle/>
          <a:p>
            <a:pPr marL="0" indent="0">
              <a:buNone/>
            </a:pPr>
            <a:r>
              <a:rPr lang="en-GB" dirty="0">
                <a:latin typeface="Open Sans" panose="020B0604020202020204" charset="0"/>
                <a:ea typeface="Open Sans" panose="020B0604020202020204" charset="0"/>
                <a:cs typeface="Open Sans" panose="020B0604020202020204" charset="0"/>
              </a:rPr>
              <a:t>The youngest son decided that he wanted to have a more exciting life. He put on his finest clothes, took the best horse and moved far away from home. His mother was upset that he was leaving but he was excited to see the world. The elder brother decided to stay with his parents. </a:t>
            </a:r>
          </a:p>
        </p:txBody>
      </p:sp>
    </p:spTree>
    <p:extLst>
      <p:ext uri="{BB962C8B-B14F-4D97-AF65-F5344CB8AC3E}">
        <p14:creationId xmlns:p14="http://schemas.microsoft.com/office/powerpoint/2010/main" val="53733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6" name="Google Shape;107;p17">
            <a:extLst>
              <a:ext uri="{FF2B5EF4-FFF2-40B4-BE49-F238E27FC236}">
                <a16:creationId xmlns:a16="http://schemas.microsoft.com/office/drawing/2014/main" id="{6425C8D1-8067-40B2-B6ED-F621E25B85F8}"/>
              </a:ext>
            </a:extLst>
          </p:cNvPr>
          <p:cNvSpPr txBox="1">
            <a:spLocks/>
          </p:cNvSpPr>
          <p:nvPr/>
        </p:nvSpPr>
        <p:spPr>
          <a:xfrm>
            <a:off x="5036024" y="575950"/>
            <a:ext cx="3766782"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The Story</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16</a:t>
            </a:fld>
            <a:endParaRPr dirty="0">
              <a:solidFill>
                <a:schemeClr val="bg2"/>
              </a:solidFill>
            </a:endParaRPr>
          </a:p>
        </p:txBody>
      </p:sp>
      <p:sp>
        <p:nvSpPr>
          <p:cNvPr id="8" name="TextBox 7">
            <a:extLst>
              <a:ext uri="{FF2B5EF4-FFF2-40B4-BE49-F238E27FC236}">
                <a16:creationId xmlns:a16="http://schemas.microsoft.com/office/drawing/2014/main" id="{A135346A-C6F2-418F-8AFA-D18C22D2EE72}"/>
              </a:ext>
            </a:extLst>
          </p:cNvPr>
          <p:cNvSpPr txBox="1"/>
          <p:nvPr/>
        </p:nvSpPr>
        <p:spPr>
          <a:xfrm>
            <a:off x="5036024" y="1152953"/>
            <a:ext cx="3671248" cy="738664"/>
          </a:xfrm>
          <a:prstGeom prst="rect">
            <a:avLst/>
          </a:prstGeom>
          <a:noFill/>
        </p:spPr>
        <p:txBody>
          <a:bodyPr wrap="square" rtlCol="0">
            <a:spAutoFit/>
          </a:bodyPr>
          <a:lstStyle/>
          <a:p>
            <a:pPr marL="0" indent="0">
              <a:buNone/>
            </a:pPr>
            <a:r>
              <a:rPr lang="en-GB" dirty="0">
                <a:latin typeface="Open Sans" panose="020B0604020202020204" charset="0"/>
                <a:ea typeface="Open Sans" panose="020B0604020202020204" charset="0"/>
                <a:cs typeface="Open Sans" panose="020B0604020202020204" charset="0"/>
              </a:rPr>
              <a:t>The youngest son enjoyed spending his money, having parties and making lots of new friends. </a:t>
            </a:r>
          </a:p>
        </p:txBody>
      </p:sp>
      <p:pic>
        <p:nvPicPr>
          <p:cNvPr id="7" name="Picture 6" descr="A painting of a group of people sitting around a table.">
            <a:extLst>
              <a:ext uri="{FF2B5EF4-FFF2-40B4-BE49-F238E27FC236}">
                <a16:creationId xmlns:a16="http://schemas.microsoft.com/office/drawing/2014/main" id="{A4D83548-7597-4C1D-B76A-F460AD11B24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70996"/>
            <a:ext cx="4555306" cy="3521178"/>
          </a:xfrm>
          <a:prstGeom prst="rect">
            <a:avLst/>
          </a:prstGeom>
        </p:spPr>
      </p:pic>
    </p:spTree>
    <p:extLst>
      <p:ext uri="{BB962C8B-B14F-4D97-AF65-F5344CB8AC3E}">
        <p14:creationId xmlns:p14="http://schemas.microsoft.com/office/powerpoint/2010/main" val="870330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pic>
        <p:nvPicPr>
          <p:cNvPr id="9" name="Picture 8" descr="A group of people waving swords and brooms. A man runs away.">
            <a:extLst>
              <a:ext uri="{FF2B5EF4-FFF2-40B4-BE49-F238E27FC236}">
                <a16:creationId xmlns:a16="http://schemas.microsoft.com/office/drawing/2014/main" id="{266CD785-E9B8-4221-9E6E-284CD213B1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8684"/>
            <a:ext cx="4567218" cy="3521178"/>
          </a:xfrm>
          <a:prstGeom prst="rect">
            <a:avLst/>
          </a:prstGeom>
        </p:spPr>
      </p:pic>
      <p:sp>
        <p:nvSpPr>
          <p:cNvPr id="6" name="Google Shape;107;p17">
            <a:extLst>
              <a:ext uri="{FF2B5EF4-FFF2-40B4-BE49-F238E27FC236}">
                <a16:creationId xmlns:a16="http://schemas.microsoft.com/office/drawing/2014/main" id="{6425C8D1-8067-40B2-B6ED-F621E25B85F8}"/>
              </a:ext>
            </a:extLst>
          </p:cNvPr>
          <p:cNvSpPr txBox="1">
            <a:spLocks/>
          </p:cNvSpPr>
          <p:nvPr/>
        </p:nvSpPr>
        <p:spPr>
          <a:xfrm>
            <a:off x="5036024" y="575950"/>
            <a:ext cx="3766782"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The Story</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17</a:t>
            </a:fld>
            <a:endParaRPr dirty="0">
              <a:solidFill>
                <a:schemeClr val="bg2"/>
              </a:solidFill>
            </a:endParaRPr>
          </a:p>
        </p:txBody>
      </p:sp>
      <p:sp>
        <p:nvSpPr>
          <p:cNvPr id="8" name="TextBox 7">
            <a:extLst>
              <a:ext uri="{FF2B5EF4-FFF2-40B4-BE49-F238E27FC236}">
                <a16:creationId xmlns:a16="http://schemas.microsoft.com/office/drawing/2014/main" id="{A135346A-C6F2-418F-8AFA-D18C22D2EE72}"/>
              </a:ext>
            </a:extLst>
          </p:cNvPr>
          <p:cNvSpPr txBox="1"/>
          <p:nvPr/>
        </p:nvSpPr>
        <p:spPr>
          <a:xfrm>
            <a:off x="5036024" y="1152953"/>
            <a:ext cx="3671248" cy="954107"/>
          </a:xfrm>
          <a:prstGeom prst="rect">
            <a:avLst/>
          </a:prstGeom>
          <a:noFill/>
        </p:spPr>
        <p:txBody>
          <a:bodyPr wrap="square" rtlCol="0">
            <a:spAutoFit/>
          </a:bodyPr>
          <a:lstStyle/>
          <a:p>
            <a:pPr marL="0" indent="0">
              <a:buNone/>
            </a:pPr>
            <a:r>
              <a:rPr lang="en-GB" dirty="0">
                <a:latin typeface="Open Sans" panose="020B0604020202020204" charset="0"/>
                <a:ea typeface="Open Sans" panose="020B0604020202020204" charset="0"/>
                <a:cs typeface="Open Sans" panose="020B0604020202020204" charset="0"/>
              </a:rPr>
              <a:t>But soon the youngest son had spent all of his money and couldn’t afford to pay his bills anymore. The people were angry with him and chased him away.</a:t>
            </a:r>
          </a:p>
        </p:txBody>
      </p:sp>
    </p:spTree>
    <p:extLst>
      <p:ext uri="{BB962C8B-B14F-4D97-AF65-F5344CB8AC3E}">
        <p14:creationId xmlns:p14="http://schemas.microsoft.com/office/powerpoint/2010/main" val="1757309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pic>
        <p:nvPicPr>
          <p:cNvPr id="7" name="Picture 6" descr="A man kneeling on the floor next to a group of pigs.">
            <a:extLst>
              <a:ext uri="{FF2B5EF4-FFF2-40B4-BE49-F238E27FC236}">
                <a16:creationId xmlns:a16="http://schemas.microsoft.com/office/drawing/2014/main" id="{C814F5F8-DD7B-44AC-8B04-8E6D91EA623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675326"/>
            <a:ext cx="4568160" cy="3514536"/>
          </a:xfrm>
          <a:prstGeom prst="rect">
            <a:avLst/>
          </a:prstGeom>
        </p:spPr>
      </p:pic>
      <p:sp>
        <p:nvSpPr>
          <p:cNvPr id="6" name="Google Shape;107;p17">
            <a:extLst>
              <a:ext uri="{FF2B5EF4-FFF2-40B4-BE49-F238E27FC236}">
                <a16:creationId xmlns:a16="http://schemas.microsoft.com/office/drawing/2014/main" id="{6425C8D1-8067-40B2-B6ED-F621E25B85F8}"/>
              </a:ext>
            </a:extLst>
          </p:cNvPr>
          <p:cNvSpPr txBox="1">
            <a:spLocks/>
          </p:cNvSpPr>
          <p:nvPr/>
        </p:nvSpPr>
        <p:spPr>
          <a:xfrm>
            <a:off x="5036024" y="575950"/>
            <a:ext cx="3766782"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The Story</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18</a:t>
            </a:fld>
            <a:endParaRPr dirty="0">
              <a:solidFill>
                <a:schemeClr val="bg2"/>
              </a:solidFill>
            </a:endParaRPr>
          </a:p>
        </p:txBody>
      </p:sp>
      <p:sp>
        <p:nvSpPr>
          <p:cNvPr id="8" name="TextBox 7">
            <a:extLst>
              <a:ext uri="{FF2B5EF4-FFF2-40B4-BE49-F238E27FC236}">
                <a16:creationId xmlns:a16="http://schemas.microsoft.com/office/drawing/2014/main" id="{A135346A-C6F2-418F-8AFA-D18C22D2EE72}"/>
              </a:ext>
            </a:extLst>
          </p:cNvPr>
          <p:cNvSpPr txBox="1"/>
          <p:nvPr/>
        </p:nvSpPr>
        <p:spPr>
          <a:xfrm>
            <a:off x="5036024" y="1152953"/>
            <a:ext cx="3671248" cy="954107"/>
          </a:xfrm>
          <a:prstGeom prst="rect">
            <a:avLst/>
          </a:prstGeom>
          <a:noFill/>
        </p:spPr>
        <p:txBody>
          <a:bodyPr wrap="square" rtlCol="0">
            <a:spAutoFit/>
          </a:bodyPr>
          <a:lstStyle/>
          <a:p>
            <a:pPr marL="0" indent="0">
              <a:buNone/>
            </a:pPr>
            <a:r>
              <a:rPr lang="en-GB" dirty="0">
                <a:latin typeface="Open Sans" panose="020B0604020202020204" charset="0"/>
                <a:ea typeface="Open Sans" panose="020B0604020202020204" charset="0"/>
                <a:cs typeface="Open Sans" panose="020B0604020202020204" charset="0"/>
              </a:rPr>
              <a:t>The son was very hungry and had no place to live, so he decided to get a job. He was given a job feeding pigs but no one gave him anything to eat.</a:t>
            </a:r>
          </a:p>
        </p:txBody>
      </p:sp>
    </p:spTree>
    <p:extLst>
      <p:ext uri="{BB962C8B-B14F-4D97-AF65-F5344CB8AC3E}">
        <p14:creationId xmlns:p14="http://schemas.microsoft.com/office/powerpoint/2010/main" val="1354045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pic>
        <p:nvPicPr>
          <p:cNvPr id="9" name="Picture 8" descr="A man kneeling on the floor in front of a group of people.">
            <a:extLst>
              <a:ext uri="{FF2B5EF4-FFF2-40B4-BE49-F238E27FC236}">
                <a16:creationId xmlns:a16="http://schemas.microsoft.com/office/drawing/2014/main" id="{C07B1620-4282-45E8-A415-A5A0D7E3539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675326"/>
            <a:ext cx="4582571" cy="3514536"/>
          </a:xfrm>
          <a:prstGeom prst="rect">
            <a:avLst/>
          </a:prstGeom>
        </p:spPr>
      </p:pic>
      <p:sp>
        <p:nvSpPr>
          <p:cNvPr id="6" name="Google Shape;107;p17">
            <a:extLst>
              <a:ext uri="{FF2B5EF4-FFF2-40B4-BE49-F238E27FC236}">
                <a16:creationId xmlns:a16="http://schemas.microsoft.com/office/drawing/2014/main" id="{6425C8D1-8067-40B2-B6ED-F621E25B85F8}"/>
              </a:ext>
            </a:extLst>
          </p:cNvPr>
          <p:cNvSpPr txBox="1">
            <a:spLocks/>
          </p:cNvSpPr>
          <p:nvPr/>
        </p:nvSpPr>
        <p:spPr>
          <a:xfrm>
            <a:off x="5036024" y="575950"/>
            <a:ext cx="3766782"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The Story</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19</a:t>
            </a:fld>
            <a:endParaRPr dirty="0">
              <a:solidFill>
                <a:schemeClr val="bg2"/>
              </a:solidFill>
            </a:endParaRPr>
          </a:p>
        </p:txBody>
      </p:sp>
      <p:sp>
        <p:nvSpPr>
          <p:cNvPr id="8" name="TextBox 7">
            <a:extLst>
              <a:ext uri="{FF2B5EF4-FFF2-40B4-BE49-F238E27FC236}">
                <a16:creationId xmlns:a16="http://schemas.microsoft.com/office/drawing/2014/main" id="{A135346A-C6F2-418F-8AFA-D18C22D2EE72}"/>
              </a:ext>
            </a:extLst>
          </p:cNvPr>
          <p:cNvSpPr txBox="1"/>
          <p:nvPr/>
        </p:nvSpPr>
        <p:spPr>
          <a:xfrm>
            <a:off x="5036024" y="1152953"/>
            <a:ext cx="3671248" cy="2708434"/>
          </a:xfrm>
          <a:prstGeom prst="rect">
            <a:avLst/>
          </a:prstGeom>
          <a:noFill/>
        </p:spPr>
        <p:txBody>
          <a:bodyPr wrap="square" rtlCol="0">
            <a:spAutoFit/>
          </a:bodyPr>
          <a:lstStyle/>
          <a:p>
            <a:pPr marL="0" indent="0">
              <a:buNone/>
            </a:pPr>
            <a:r>
              <a:rPr lang="en-GB" sz="1000" dirty="0">
                <a:latin typeface="Open Sans" panose="020B0604020202020204" charset="0"/>
                <a:ea typeface="Open Sans" panose="020B0604020202020204" charset="0"/>
                <a:cs typeface="Open Sans" panose="020B0604020202020204" charset="0"/>
              </a:rPr>
              <a:t>The son was very sad and very sorry for what he had done. Back home, even his father’s hired men were fed well. He decided to go back home, say sorry and ask his father for a job as a servant. When the father saw his youngest son returning, he was filled with great joy and ran to greet his returning son. He hugged and kissed the boy.</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While the younger brother had been away, the older brother had been working hard for his father and saved all of his inheritance. When he heard that his brother had returned with nothing and a great feast was being thrown for him, he felt very angry and jealous.</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But the father did not want his son to be jealous and angry. “We must celebrate and rejoice,” he told his older son, “because it is as if this brother of yours was dead and has come to life; he was lost and has been found.”</a:t>
            </a:r>
          </a:p>
        </p:txBody>
      </p:sp>
    </p:spTree>
    <p:extLst>
      <p:ext uri="{BB962C8B-B14F-4D97-AF65-F5344CB8AC3E}">
        <p14:creationId xmlns:p14="http://schemas.microsoft.com/office/powerpoint/2010/main" val="494965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yStencil Pro Medium" panose="02000605080000020003" pitchFamily="50" charset="0"/>
              </a:rPr>
              <a:t>Introduction</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0" lvl="0" indent="0">
              <a:buNone/>
            </a:pPr>
            <a:r>
              <a:rPr lang="en-IE" sz="1000" dirty="0">
                <a:solidFill>
                  <a:schemeClr val="bg2"/>
                </a:solidFill>
              </a:rPr>
              <a:t>Learning through art is at the heart of the National Gallery of Ireland’s primary school programme. Art helps us to understand the world and can be used in the classroom to engage with themes and subjects across the curriculum.  Our series of Learning Through Art resources are designed as practical toolkits to enable you to use artworks as primary sources and inspiration for lessons in other core curriculum areas. </a:t>
            </a:r>
          </a:p>
          <a:p>
            <a:pPr marL="0" lvl="0" indent="0">
              <a:buNone/>
            </a:pPr>
            <a:endParaRPr lang="en-IE" sz="1000" dirty="0">
              <a:solidFill>
                <a:schemeClr val="bg2"/>
              </a:solidFill>
            </a:endParaRPr>
          </a:p>
          <a:p>
            <a:pPr marL="0" lvl="0" indent="0">
              <a:lnSpc>
                <a:spcPct val="100000"/>
              </a:lnSpc>
              <a:buSzPts val="1100"/>
              <a:buNone/>
            </a:pPr>
            <a:r>
              <a:rPr lang="en-IE" sz="1000" b="1" dirty="0">
                <a:solidFill>
                  <a:schemeClr val="bg2"/>
                </a:solidFill>
              </a:rPr>
              <a:t>Contents</a:t>
            </a:r>
            <a:endParaRPr lang="en-IE" sz="1000" dirty="0">
              <a:solidFill>
                <a:schemeClr val="bg2"/>
              </a:solidFill>
            </a:endParaRPr>
          </a:p>
          <a:p>
            <a:pPr marL="0" lvl="0" indent="0" algn="just">
              <a:lnSpc>
                <a:spcPct val="100000"/>
              </a:lnSpc>
              <a:buSzPts val="1100"/>
              <a:buNone/>
            </a:pPr>
            <a:r>
              <a:rPr lang="en-IE" sz="1000" dirty="0">
                <a:solidFill>
                  <a:schemeClr val="bg2"/>
                </a:solidFill>
              </a:rPr>
              <a:t>How to use this resource ……………………………..…… 3</a:t>
            </a:r>
          </a:p>
          <a:p>
            <a:pPr marL="0" lvl="0" indent="0" algn="just">
              <a:lnSpc>
                <a:spcPct val="100000"/>
              </a:lnSpc>
              <a:buSzPts val="1100"/>
              <a:buNone/>
            </a:pPr>
            <a:r>
              <a:rPr lang="en-IE" sz="1000" dirty="0">
                <a:solidFill>
                  <a:schemeClr val="bg2"/>
                </a:solidFill>
              </a:rPr>
              <a:t>Learning Objectives …………………….......................... 4</a:t>
            </a:r>
          </a:p>
          <a:p>
            <a:pPr marL="0" lvl="0" indent="0" algn="just">
              <a:lnSpc>
                <a:spcPct val="100000"/>
              </a:lnSpc>
              <a:buSzPts val="1100"/>
              <a:buNone/>
            </a:pPr>
            <a:r>
              <a:rPr lang="en-IE" sz="1000" dirty="0">
                <a:solidFill>
                  <a:schemeClr val="bg2"/>
                </a:solidFill>
              </a:rPr>
              <a:t>The Workshop ………………………………………….………. 5</a:t>
            </a:r>
          </a:p>
          <a:p>
            <a:pPr marL="0" lvl="0" indent="0" algn="just">
              <a:lnSpc>
                <a:spcPct val="100000"/>
              </a:lnSpc>
              <a:buSzPts val="1100"/>
              <a:buNone/>
            </a:pPr>
            <a:r>
              <a:rPr lang="en-IE" sz="1000" dirty="0">
                <a:solidFill>
                  <a:schemeClr val="bg2"/>
                </a:solidFill>
              </a:rPr>
              <a:t>Additional Activities ……………….………………….……. 25</a:t>
            </a:r>
          </a:p>
          <a:p>
            <a:pPr marL="0" lvl="0" indent="0" algn="just">
              <a:lnSpc>
                <a:spcPct val="100000"/>
              </a:lnSpc>
              <a:buSzPts val="1100"/>
              <a:buNone/>
            </a:pPr>
            <a:r>
              <a:rPr lang="en-IE" sz="1000" dirty="0">
                <a:solidFill>
                  <a:schemeClr val="bg2"/>
                </a:solidFill>
              </a:rPr>
              <a:t>Resources …………………........................................... 26</a:t>
            </a:r>
          </a:p>
          <a:p>
            <a:pPr marL="0" lvl="0" indent="0" algn="just">
              <a:lnSpc>
                <a:spcPct val="100000"/>
              </a:lnSpc>
              <a:buSzPts val="1100"/>
              <a:buNone/>
            </a:pPr>
            <a:r>
              <a:rPr lang="en-IE" sz="1000" dirty="0">
                <a:solidFill>
                  <a:schemeClr val="bg2"/>
                </a:solidFill>
              </a:rPr>
              <a:t>Worksheets ………………………………………..…….……. 27</a:t>
            </a:r>
          </a:p>
          <a:p>
            <a:pPr marL="0" lvl="0" indent="0" algn="just">
              <a:lnSpc>
                <a:spcPct val="100000"/>
              </a:lnSpc>
              <a:buSzPts val="1100"/>
              <a:buNone/>
            </a:pPr>
            <a:r>
              <a:rPr lang="en-IE" sz="1000" dirty="0">
                <a:solidFill>
                  <a:schemeClr val="bg2"/>
                </a:solidFill>
              </a:rPr>
              <a:t>Contact us …………... ……......................................... 35</a:t>
            </a:r>
          </a:p>
          <a:p>
            <a:pPr marL="0" lvl="0" indent="0">
              <a:buNone/>
            </a:pPr>
            <a:endParaRPr lang="en-IE" sz="1000" dirty="0">
              <a:solidFill>
                <a:schemeClr val="bg2"/>
              </a:solidFill>
            </a:endParaRPr>
          </a:p>
          <a:p>
            <a:pPr marL="0" lvl="0" indent="0" algn="l" rtl="0">
              <a:spcBef>
                <a:spcPts val="0"/>
              </a:spcBef>
              <a:spcAft>
                <a:spcPts val="0"/>
              </a:spcAft>
              <a:buNone/>
            </a:pPr>
            <a:endParaRPr lang="en-IE" sz="1000" dirty="0">
              <a:solidFill>
                <a:schemeClr val="bg2"/>
              </a:solidFill>
            </a:endParaRPr>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000000"/>
                </a:solidFill>
                <a:effectLst/>
                <a:uLnTx/>
                <a:uFillTx/>
                <a:latin typeface="Lato"/>
                <a:sym typeface="La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000" b="0" i="0" u="none" strike="noStrike" kern="0" cap="none" spc="0" normalizeH="0" baseline="0" noProof="0">
              <a:ln>
                <a:noFill/>
              </a:ln>
              <a:solidFill>
                <a:srgbClr val="000000"/>
              </a:solidFill>
              <a:effectLst/>
              <a:uLnTx/>
              <a:uFillTx/>
              <a:latin typeface="Lato"/>
              <a:sym typeface="Lato"/>
            </a:endParaRPr>
          </a:p>
        </p:txBody>
      </p:sp>
      <p:sp>
        <p:nvSpPr>
          <p:cNvPr id="11" name="Google Shape;76;p14"/>
          <p:cNvSpPr txBox="1">
            <a:spLocks noGrp="1"/>
          </p:cNvSpPr>
          <p:nvPr>
            <p:ph type="body" idx="1"/>
          </p:nvPr>
        </p:nvSpPr>
        <p:spPr>
          <a:xfrm>
            <a:off x="5560450" y="1302908"/>
            <a:ext cx="3160200" cy="3328800"/>
          </a:xfrm>
          <a:prstGeom prst="rect">
            <a:avLst/>
          </a:prstGeom>
        </p:spPr>
        <p:txBody>
          <a:bodyPr spcFirstLastPara="1" wrap="square" lIns="91425" tIns="91425" rIns="91425" bIns="91425" anchor="t" anchorCtr="0">
            <a:noAutofit/>
          </a:bodyPr>
          <a:lstStyle/>
          <a:p>
            <a:pPr marL="0" lvl="0" indent="0">
              <a:buNone/>
            </a:pPr>
            <a:r>
              <a:rPr lang="en-IE" sz="1000" b="1" dirty="0">
                <a:solidFill>
                  <a:schemeClr val="bg2"/>
                </a:solidFill>
              </a:rPr>
              <a:t>About the author</a:t>
            </a:r>
          </a:p>
          <a:p>
            <a:pPr marL="0" lvl="0" indent="0">
              <a:buNone/>
            </a:pPr>
            <a:r>
              <a:rPr lang="en-GB" sz="1000" dirty="0" err="1">
                <a:solidFill>
                  <a:schemeClr val="bg2"/>
                </a:solidFill>
              </a:rPr>
              <a:t>Sinéad</a:t>
            </a:r>
            <a:r>
              <a:rPr lang="en-GB" sz="1000" dirty="0">
                <a:solidFill>
                  <a:schemeClr val="bg2"/>
                </a:solidFill>
              </a:rPr>
              <a:t> Hall BA, PGD ED, CRS, MA ED is a classically- trained pianist, and passionate educator with nearly two decades of experience teaching in Irish and American classrooms. </a:t>
            </a:r>
            <a:r>
              <a:rPr lang="en-GB" sz="1000" dirty="0" err="1">
                <a:solidFill>
                  <a:schemeClr val="bg2"/>
                </a:solidFill>
              </a:rPr>
              <a:t>Sinéad</a:t>
            </a:r>
            <a:r>
              <a:rPr lang="en-GB" sz="1000" dirty="0">
                <a:solidFill>
                  <a:schemeClr val="bg2"/>
                </a:solidFill>
              </a:rPr>
              <a:t> has earned degrees in Music, Human Development, </a:t>
            </a:r>
            <a:r>
              <a:rPr lang="en-GB" sz="1000" dirty="0" err="1">
                <a:solidFill>
                  <a:schemeClr val="bg2"/>
                </a:solidFill>
              </a:rPr>
              <a:t>Gaeilge</a:t>
            </a:r>
            <a:r>
              <a:rPr lang="en-GB" sz="1000" dirty="0">
                <a:solidFill>
                  <a:schemeClr val="bg2"/>
                </a:solidFill>
              </a:rPr>
              <a:t>, a Postgrad in Education, and a Masters in Leadership and Management. She teaches 5th class in Ratoath SNS, is a Visual Arts tutor and a research supervisor for the Primary Masters of Education with Hibernia College. Her passions include playing the piano, art, </a:t>
            </a:r>
            <a:r>
              <a:rPr lang="en-GB" sz="1000" dirty="0" err="1">
                <a:solidFill>
                  <a:schemeClr val="bg2"/>
                </a:solidFill>
              </a:rPr>
              <a:t>watersports</a:t>
            </a:r>
            <a:r>
              <a:rPr lang="en-GB" sz="1000" dirty="0">
                <a:solidFill>
                  <a:schemeClr val="bg2"/>
                </a:solidFill>
              </a:rPr>
              <a:t>, her two children, her Schnauzer dogs, good coffee and music. </a:t>
            </a:r>
            <a:r>
              <a:rPr lang="en-GB" sz="1000" dirty="0" err="1">
                <a:solidFill>
                  <a:schemeClr val="bg2"/>
                </a:solidFill>
              </a:rPr>
              <a:t>Sinéad</a:t>
            </a:r>
            <a:r>
              <a:rPr lang="en-GB" sz="1000" dirty="0">
                <a:solidFill>
                  <a:schemeClr val="bg2"/>
                </a:solidFill>
              </a:rPr>
              <a:t> is active in the community and in her free time can be found scouting, teaching in her art club </a:t>
            </a:r>
          </a:p>
          <a:p>
            <a:pPr marL="0" lvl="0" indent="0">
              <a:buNone/>
            </a:pPr>
            <a:r>
              <a:rPr lang="en-GB" sz="1000" dirty="0">
                <a:solidFill>
                  <a:schemeClr val="bg2"/>
                </a:solidFill>
              </a:rPr>
              <a:t>and surfing.</a:t>
            </a:r>
            <a:endParaRPr lang="en-IE" sz="1000" dirty="0">
              <a:solidFill>
                <a:schemeClr val="bg2"/>
              </a:solidFill>
            </a:endParaRPr>
          </a:p>
          <a:p>
            <a:pPr marL="228600" lvl="0" indent="-228600" algn="l" rtl="0">
              <a:spcBef>
                <a:spcPts val="1600"/>
              </a:spcBef>
              <a:spcAft>
                <a:spcPts val="0"/>
              </a:spcAft>
              <a:buClr>
                <a:schemeClr val="dk2"/>
              </a:buClr>
              <a:buSzPts val="1100"/>
              <a:buFont typeface="Arial"/>
              <a:buAutoNum type="arabicPeriod" startAt="4"/>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Tree>
    <p:extLst>
      <p:ext uri="{BB962C8B-B14F-4D97-AF65-F5344CB8AC3E}">
        <p14:creationId xmlns:p14="http://schemas.microsoft.com/office/powerpoint/2010/main" val="1927322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20</a:t>
            </a:fld>
            <a:endParaRPr dirty="0">
              <a:solidFill>
                <a:schemeClr val="bg2"/>
              </a:solidFill>
            </a:endParaRPr>
          </a:p>
        </p:txBody>
      </p:sp>
      <p:sp>
        <p:nvSpPr>
          <p:cNvPr id="7" name="Google Shape;107;p17">
            <a:extLst>
              <a:ext uri="{FF2B5EF4-FFF2-40B4-BE49-F238E27FC236}">
                <a16:creationId xmlns:a16="http://schemas.microsoft.com/office/drawing/2014/main" id="{7E32E0FB-08D8-4748-8096-32FF39A45E05}"/>
              </a:ext>
            </a:extLst>
          </p:cNvPr>
          <p:cNvSpPr txBox="1">
            <a:spLocks/>
          </p:cNvSpPr>
          <p:nvPr/>
        </p:nvSpPr>
        <p:spPr>
          <a:xfrm>
            <a:off x="5036024" y="575950"/>
            <a:ext cx="3766782"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Look &amp; Respond</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9" name="TextBox 8">
            <a:extLst>
              <a:ext uri="{FF2B5EF4-FFF2-40B4-BE49-F238E27FC236}">
                <a16:creationId xmlns:a16="http://schemas.microsoft.com/office/drawing/2014/main" id="{1814E8C3-8411-42D4-99B9-867618000418}"/>
              </a:ext>
            </a:extLst>
          </p:cNvPr>
          <p:cNvSpPr txBox="1"/>
          <p:nvPr/>
        </p:nvSpPr>
        <p:spPr>
          <a:xfrm>
            <a:off x="5036024" y="1187356"/>
            <a:ext cx="4186804" cy="4016484"/>
          </a:xfrm>
          <a:prstGeom prst="rect">
            <a:avLst/>
          </a:prstGeom>
          <a:noFill/>
        </p:spPr>
        <p:txBody>
          <a:bodyPr wrap="square" rtlCol="0">
            <a:spAutoFit/>
          </a:bodyPr>
          <a:lstStyle/>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What do you see in this picture?</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How many people are in the picture? </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Who do you think they are? </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Where do you think they are? </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Who do you think is the man on the right? </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What do you think he is saying? </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Who do you think is the man sitting at the table? </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What is he saying? </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Who do you think is standing behind him? </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Can you describe their clothes? </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How many colours can you see? </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What are the main 4 colours that Murillo uses in this painting? </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Where is the light coming from in the picture? </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How do you think the parents are </a:t>
            </a:r>
            <a:br>
              <a:rPr lang="en-GB" sz="1200" dirty="0">
                <a:latin typeface="Open Sans" panose="020B0604020202020204" charset="0"/>
                <a:ea typeface="Open Sans" panose="020B0604020202020204" charset="0"/>
                <a:cs typeface="Open Sans" panose="020B0604020202020204" charset="0"/>
              </a:rPr>
            </a:br>
            <a:r>
              <a:rPr lang="en-GB" sz="1200" dirty="0">
                <a:latin typeface="Open Sans" panose="020B0604020202020204" charset="0"/>
                <a:ea typeface="Open Sans" panose="020B0604020202020204" charset="0"/>
                <a:cs typeface="Open Sans" panose="020B0604020202020204" charset="0"/>
              </a:rPr>
              <a:t>feeling? </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What do you think the eldest son is </a:t>
            </a:r>
            <a:br>
              <a:rPr lang="en-GB" sz="1200" dirty="0">
                <a:latin typeface="Open Sans" panose="020B0604020202020204" charset="0"/>
                <a:ea typeface="Open Sans" panose="020B0604020202020204" charset="0"/>
                <a:cs typeface="Open Sans" panose="020B0604020202020204" charset="0"/>
              </a:rPr>
            </a:br>
            <a:r>
              <a:rPr lang="en-GB" sz="1200" dirty="0">
                <a:latin typeface="Open Sans" panose="020B0604020202020204" charset="0"/>
                <a:ea typeface="Open Sans" panose="020B0604020202020204" charset="0"/>
                <a:cs typeface="Open Sans" panose="020B0604020202020204" charset="0"/>
              </a:rPr>
              <a:t>feeling and why? </a:t>
            </a:r>
          </a:p>
          <a:p>
            <a:pPr marL="342900" indent="-342900">
              <a:spcAft>
                <a:spcPts val="200"/>
              </a:spcAft>
              <a:buFont typeface="Arial" panose="020B0604020202020204" pitchFamily="34" charset="0"/>
              <a:buChar char="•"/>
            </a:pPr>
            <a:endParaRPr lang="en-GB" dirty="0">
              <a:latin typeface="Open Sans" panose="020B0604020202020204" charset="0"/>
              <a:ea typeface="Open Sans" panose="020B0604020202020204" charset="0"/>
              <a:cs typeface="Open Sans" panose="020B0604020202020204" charset="0"/>
            </a:endParaRPr>
          </a:p>
        </p:txBody>
      </p:sp>
      <p:pic>
        <p:nvPicPr>
          <p:cNvPr id="10" name="Picture 9" descr="Painting of an old man sat at a table writing on paper. A man stands behind him and another man stands in front of the table holding money. A woman stands to the left of the painting.">
            <a:extLst>
              <a:ext uri="{FF2B5EF4-FFF2-40B4-BE49-F238E27FC236}">
                <a16:creationId xmlns:a16="http://schemas.microsoft.com/office/drawing/2014/main" id="{D3A7A5CC-364C-4F05-A944-CC3F47DBA03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8684"/>
            <a:ext cx="4572000" cy="3521178"/>
          </a:xfrm>
          <a:prstGeom prst="rect">
            <a:avLst/>
          </a:prstGeom>
        </p:spPr>
      </p:pic>
    </p:spTree>
    <p:extLst>
      <p:ext uri="{BB962C8B-B14F-4D97-AF65-F5344CB8AC3E}">
        <p14:creationId xmlns:p14="http://schemas.microsoft.com/office/powerpoint/2010/main" val="2628863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pic>
        <p:nvPicPr>
          <p:cNvPr id="6" name="Picture 5" descr="A man kneeling on the floor in front of a group of people.">
            <a:extLst>
              <a:ext uri="{FF2B5EF4-FFF2-40B4-BE49-F238E27FC236}">
                <a16:creationId xmlns:a16="http://schemas.microsoft.com/office/drawing/2014/main" id="{DA4E65F7-229B-4D8E-B519-F7E77C838C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675326"/>
            <a:ext cx="4582571" cy="3514536"/>
          </a:xfrm>
          <a:prstGeom prst="rect">
            <a:avLst/>
          </a:prstGeom>
        </p:spPr>
      </p:pic>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21</a:t>
            </a:fld>
            <a:endParaRPr dirty="0">
              <a:solidFill>
                <a:schemeClr val="bg2"/>
              </a:solidFill>
            </a:endParaRPr>
          </a:p>
        </p:txBody>
      </p:sp>
      <p:sp>
        <p:nvSpPr>
          <p:cNvPr id="7" name="Google Shape;107;p17">
            <a:extLst>
              <a:ext uri="{FF2B5EF4-FFF2-40B4-BE49-F238E27FC236}">
                <a16:creationId xmlns:a16="http://schemas.microsoft.com/office/drawing/2014/main" id="{7E32E0FB-08D8-4748-8096-32FF39A45E05}"/>
              </a:ext>
            </a:extLst>
          </p:cNvPr>
          <p:cNvSpPr txBox="1">
            <a:spLocks/>
          </p:cNvSpPr>
          <p:nvPr/>
        </p:nvSpPr>
        <p:spPr>
          <a:xfrm>
            <a:off x="5036024" y="575950"/>
            <a:ext cx="3766782"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Look &amp; Respond</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9" name="TextBox 8">
            <a:extLst>
              <a:ext uri="{FF2B5EF4-FFF2-40B4-BE49-F238E27FC236}">
                <a16:creationId xmlns:a16="http://schemas.microsoft.com/office/drawing/2014/main" id="{1814E8C3-8411-42D4-99B9-867618000418}"/>
              </a:ext>
            </a:extLst>
          </p:cNvPr>
          <p:cNvSpPr txBox="1"/>
          <p:nvPr/>
        </p:nvSpPr>
        <p:spPr>
          <a:xfrm>
            <a:off x="5036024" y="1187356"/>
            <a:ext cx="4186804" cy="2200602"/>
          </a:xfrm>
          <a:prstGeom prst="rect">
            <a:avLst/>
          </a:prstGeom>
          <a:noFill/>
        </p:spPr>
        <p:txBody>
          <a:bodyPr wrap="square" rtlCol="0">
            <a:spAutoFit/>
          </a:bodyPr>
          <a:lstStyle/>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What is happening in this painting? </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Which person do you think is the Prodigal Son? </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How does he look – what is he wearing now? </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Who is he is hugging / talking to?</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What do you think he is saying? </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How do you think he is feeling? </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Who do you think are the other people? </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Do you see the older brother? </a:t>
            </a:r>
          </a:p>
          <a:p>
            <a:pPr marL="342900" indent="-342900">
              <a:spcAft>
                <a:spcPts val="200"/>
              </a:spcAft>
              <a:buFont typeface="Arial" panose="020B0604020202020204" pitchFamily="34" charset="0"/>
              <a:buChar char="•"/>
            </a:pPr>
            <a:r>
              <a:rPr lang="en-GB" sz="1200" dirty="0">
                <a:latin typeface="Open Sans" panose="020B0604020202020204" charset="0"/>
                <a:ea typeface="Open Sans" panose="020B0604020202020204" charset="0"/>
                <a:cs typeface="Open Sans" panose="020B0604020202020204" charset="0"/>
              </a:rPr>
              <a:t>How do you think he is feeling here? </a:t>
            </a:r>
          </a:p>
          <a:p>
            <a:pPr marL="342900" indent="-342900">
              <a:spcAft>
                <a:spcPts val="200"/>
              </a:spcAft>
              <a:buFont typeface="Arial" panose="020B0604020202020204" pitchFamily="34" charset="0"/>
              <a:buChar char="•"/>
            </a:pPr>
            <a:endParaRPr lang="en-GB" dirty="0">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505169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6" name="Google Shape;107;p17">
            <a:extLst>
              <a:ext uri="{FF2B5EF4-FFF2-40B4-BE49-F238E27FC236}">
                <a16:creationId xmlns:a16="http://schemas.microsoft.com/office/drawing/2014/main" id="{6425C8D1-8067-40B2-B6ED-F621E25B85F8}"/>
              </a:ext>
            </a:extLst>
          </p:cNvPr>
          <p:cNvSpPr txBox="1">
            <a:spLocks/>
          </p:cNvSpPr>
          <p:nvPr/>
        </p:nvSpPr>
        <p:spPr>
          <a:xfrm>
            <a:off x="5036024" y="575950"/>
            <a:ext cx="3766782"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SPHE: Emotions</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22</a:t>
            </a:fld>
            <a:endParaRPr dirty="0">
              <a:solidFill>
                <a:schemeClr val="bg2"/>
              </a:solidFill>
            </a:endParaRPr>
          </a:p>
        </p:txBody>
      </p:sp>
      <p:sp>
        <p:nvSpPr>
          <p:cNvPr id="8" name="TextBox 7">
            <a:extLst>
              <a:ext uri="{FF2B5EF4-FFF2-40B4-BE49-F238E27FC236}">
                <a16:creationId xmlns:a16="http://schemas.microsoft.com/office/drawing/2014/main" id="{A135346A-C6F2-418F-8AFA-D18C22D2EE72}"/>
              </a:ext>
            </a:extLst>
          </p:cNvPr>
          <p:cNvSpPr txBox="1"/>
          <p:nvPr/>
        </p:nvSpPr>
        <p:spPr>
          <a:xfrm>
            <a:off x="5036024" y="1120821"/>
            <a:ext cx="3671248" cy="2554545"/>
          </a:xfrm>
          <a:prstGeom prst="rect">
            <a:avLst/>
          </a:prstGeom>
          <a:noFill/>
        </p:spPr>
        <p:txBody>
          <a:bodyPr wrap="square" rtlCol="0">
            <a:spAutoFit/>
          </a:bodyPr>
          <a:lstStyle/>
          <a:p>
            <a:pPr marL="0" indent="0">
              <a:buNone/>
            </a:pPr>
            <a:r>
              <a:rPr lang="en-GB" sz="1000" dirty="0">
                <a:latin typeface="Open Sans" panose="020B0604020202020204" charset="0"/>
                <a:ea typeface="Open Sans" panose="020B0604020202020204" charset="0"/>
                <a:cs typeface="Open Sans" panose="020B0604020202020204" charset="0"/>
              </a:rPr>
              <a:t>Relating to the story, discuss with the children the emotions the characters in the story might have felt;</a:t>
            </a:r>
          </a:p>
          <a:p>
            <a:pPr marL="171450" indent="-171450">
              <a:buFont typeface="Arial" panose="020B0604020202020204" pitchFamily="34" charset="0"/>
              <a:buChar char="•"/>
            </a:pPr>
            <a:r>
              <a:rPr lang="en-GB" sz="1000" dirty="0">
                <a:latin typeface="Open Sans" panose="020B0604020202020204" charset="0"/>
                <a:ea typeface="Open Sans" panose="020B0604020202020204" charset="0"/>
                <a:cs typeface="Open Sans" panose="020B0604020202020204" charset="0"/>
              </a:rPr>
              <a:t>How do you think the father felt when his son left?</a:t>
            </a:r>
          </a:p>
          <a:p>
            <a:pPr marL="171450" indent="-171450">
              <a:buFont typeface="Arial" panose="020B0604020202020204" pitchFamily="34" charset="0"/>
              <a:buChar char="•"/>
            </a:pPr>
            <a:r>
              <a:rPr lang="en-GB" sz="1000" dirty="0">
                <a:latin typeface="Open Sans" panose="020B0604020202020204" charset="0"/>
                <a:ea typeface="Open Sans" panose="020B0604020202020204" charset="0"/>
                <a:cs typeface="Open Sans" panose="020B0604020202020204" charset="0"/>
              </a:rPr>
              <a:t>How do you think his mother feels? How do you know this from looking at the painting? </a:t>
            </a:r>
          </a:p>
          <a:p>
            <a:pPr marL="171450" indent="-171450">
              <a:buFont typeface="Arial" panose="020B0604020202020204" pitchFamily="34" charset="0"/>
              <a:buChar char="•"/>
            </a:pPr>
            <a:r>
              <a:rPr lang="en-GB" sz="1000" dirty="0">
                <a:latin typeface="Open Sans" panose="020B0604020202020204" charset="0"/>
                <a:ea typeface="Open Sans" panose="020B0604020202020204" charset="0"/>
                <a:cs typeface="Open Sans" panose="020B0604020202020204" charset="0"/>
              </a:rPr>
              <a:t>Imagine how you might feel if someone you loved went away. </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Draw faces to display how you might feel.</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You might also want to go on to discuss other emotions maybe linked to when the person they love returns. You could give them cards with the emotion on them and they have to match the word to the face. Alternatively give them the words that describe the emotion and they have to draw the face to go with the word.</a:t>
            </a:r>
          </a:p>
        </p:txBody>
      </p:sp>
      <p:grpSp>
        <p:nvGrpSpPr>
          <p:cNvPr id="2" name="Group 1" descr="Six Paintings by Murillo showing the story of the Prodigal Son.">
            <a:extLst>
              <a:ext uri="{FF2B5EF4-FFF2-40B4-BE49-F238E27FC236}">
                <a16:creationId xmlns:a16="http://schemas.microsoft.com/office/drawing/2014/main" id="{84B5D43E-C808-4ABE-BE20-F89429E966FC}"/>
              </a:ext>
            </a:extLst>
          </p:cNvPr>
          <p:cNvGrpSpPr/>
          <p:nvPr/>
        </p:nvGrpSpPr>
        <p:grpSpPr>
          <a:xfrm>
            <a:off x="-1" y="-12622"/>
            <a:ext cx="4808481" cy="5156122"/>
            <a:chOff x="-1" y="-12622"/>
            <a:chExt cx="4808481" cy="5156122"/>
          </a:xfrm>
        </p:grpSpPr>
        <p:pic>
          <p:nvPicPr>
            <p:cNvPr id="11" name="Picture 10" descr="A person riding a horse&#10;&#10;Description automatically generated with low confidence">
              <a:extLst>
                <a:ext uri="{FF2B5EF4-FFF2-40B4-BE49-F238E27FC236}">
                  <a16:creationId xmlns:a16="http://schemas.microsoft.com/office/drawing/2014/main" id="{2FFAE9EB-9408-4258-9657-DFA798A0F2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92871" y="0"/>
              <a:ext cx="2315608" cy="1602821"/>
            </a:xfrm>
            <a:prstGeom prst="rect">
              <a:avLst/>
            </a:prstGeom>
          </p:spPr>
        </p:pic>
        <p:pic>
          <p:nvPicPr>
            <p:cNvPr id="12" name="Picture 11" descr="A group of people in a room&#10;&#10;Description automatically generated with low confidence">
              <a:extLst>
                <a:ext uri="{FF2B5EF4-FFF2-40B4-BE49-F238E27FC236}">
                  <a16:creationId xmlns:a16="http://schemas.microsoft.com/office/drawing/2014/main" id="{0BEE0E6C-223C-4B86-844C-64773F2787D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22"/>
              <a:ext cx="2315608" cy="1596137"/>
            </a:xfrm>
            <a:prstGeom prst="rect">
              <a:avLst/>
            </a:prstGeom>
          </p:spPr>
        </p:pic>
        <p:pic>
          <p:nvPicPr>
            <p:cNvPr id="13" name="Picture 12" descr="A painting of a group of people sitting around a table&#10;&#10;Description automatically generated with medium confidence">
              <a:extLst>
                <a:ext uri="{FF2B5EF4-FFF2-40B4-BE49-F238E27FC236}">
                  <a16:creationId xmlns:a16="http://schemas.microsoft.com/office/drawing/2014/main" id="{4DF72465-F827-4C86-AE94-D2AEF6F6D19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 y="1765282"/>
              <a:ext cx="2315608" cy="1601986"/>
            </a:xfrm>
            <a:prstGeom prst="rect">
              <a:avLst/>
            </a:prstGeom>
          </p:spPr>
        </p:pic>
        <p:pic>
          <p:nvPicPr>
            <p:cNvPr id="14" name="Picture 13" descr="A picture containing person&#10;&#10;Description automatically generated">
              <a:extLst>
                <a:ext uri="{FF2B5EF4-FFF2-40B4-BE49-F238E27FC236}">
                  <a16:creationId xmlns:a16="http://schemas.microsoft.com/office/drawing/2014/main" id="{AB47E0FC-7313-45F8-8115-3D1D594FA41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492871" y="1765282"/>
              <a:ext cx="2315608" cy="1597807"/>
            </a:xfrm>
            <a:prstGeom prst="rect">
              <a:avLst/>
            </a:prstGeom>
          </p:spPr>
        </p:pic>
        <p:pic>
          <p:nvPicPr>
            <p:cNvPr id="15" name="Picture 14" descr="A picture containing text, outdoor&#10;&#10;Description automatically generated">
              <a:extLst>
                <a:ext uri="{FF2B5EF4-FFF2-40B4-BE49-F238E27FC236}">
                  <a16:creationId xmlns:a16="http://schemas.microsoft.com/office/drawing/2014/main" id="{F8A0DDAA-CE1F-42A6-A080-D4DBDE0C553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3549035"/>
              <a:ext cx="2315608" cy="1594465"/>
            </a:xfrm>
            <a:prstGeom prst="rect">
              <a:avLst/>
            </a:prstGeom>
          </p:spPr>
        </p:pic>
        <p:pic>
          <p:nvPicPr>
            <p:cNvPr id="16" name="Picture 15" descr="A picture containing building, person, posing&#10;&#10;Description automatically generated">
              <a:extLst>
                <a:ext uri="{FF2B5EF4-FFF2-40B4-BE49-F238E27FC236}">
                  <a16:creationId xmlns:a16="http://schemas.microsoft.com/office/drawing/2014/main" id="{C1510233-FAA0-4BE0-B56A-53F357FEDF3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492872" y="3551544"/>
              <a:ext cx="2315608" cy="1589450"/>
            </a:xfrm>
            <a:prstGeom prst="rect">
              <a:avLst/>
            </a:prstGeom>
          </p:spPr>
        </p:pic>
      </p:grpSp>
    </p:spTree>
    <p:extLst>
      <p:ext uri="{BB962C8B-B14F-4D97-AF65-F5344CB8AC3E}">
        <p14:creationId xmlns:p14="http://schemas.microsoft.com/office/powerpoint/2010/main" val="3159211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6" name="Google Shape;107;p17">
            <a:extLst>
              <a:ext uri="{FF2B5EF4-FFF2-40B4-BE49-F238E27FC236}">
                <a16:creationId xmlns:a16="http://schemas.microsoft.com/office/drawing/2014/main" id="{6425C8D1-8067-40B2-B6ED-F621E25B85F8}"/>
              </a:ext>
            </a:extLst>
          </p:cNvPr>
          <p:cNvSpPr txBox="1">
            <a:spLocks/>
          </p:cNvSpPr>
          <p:nvPr/>
        </p:nvSpPr>
        <p:spPr>
          <a:xfrm>
            <a:off x="5036024" y="575950"/>
            <a:ext cx="3766782" cy="6114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sz="2800" dirty="0">
                <a:latin typeface="TyStencil Pro Medium" panose="02000605080000020003" pitchFamily="50" charset="0"/>
              </a:rPr>
              <a:t>Bartolomé Esteban Murillo </a:t>
            </a:r>
            <a:br>
              <a:rPr lang="en-IE" dirty="0">
                <a:latin typeface="TyStencil Pro Medium" panose="02000605080000020003" pitchFamily="50" charset="0"/>
              </a:rPr>
            </a:br>
            <a:br>
              <a:rPr lang="en-IE" dirty="0">
                <a:latin typeface="TyStencil Pro Medium" panose="02000605080000020003" pitchFamily="50" charset="0"/>
              </a:rPr>
            </a:br>
            <a:endParaRPr lang="en-IE" sz="1200"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2"/>
                </a:solidFill>
              </a:rPr>
              <a:t>23</a:t>
            </a:fld>
            <a:endParaRPr dirty="0">
              <a:solidFill>
                <a:schemeClr val="bg2"/>
              </a:solidFill>
            </a:endParaRPr>
          </a:p>
        </p:txBody>
      </p:sp>
      <p:sp>
        <p:nvSpPr>
          <p:cNvPr id="8" name="TextBox 7">
            <a:extLst>
              <a:ext uri="{FF2B5EF4-FFF2-40B4-BE49-F238E27FC236}">
                <a16:creationId xmlns:a16="http://schemas.microsoft.com/office/drawing/2014/main" id="{A135346A-C6F2-418F-8AFA-D18C22D2EE72}"/>
              </a:ext>
            </a:extLst>
          </p:cNvPr>
          <p:cNvSpPr txBox="1"/>
          <p:nvPr/>
        </p:nvSpPr>
        <p:spPr>
          <a:xfrm>
            <a:off x="5036023" y="1543369"/>
            <a:ext cx="3847255" cy="2862322"/>
          </a:xfrm>
          <a:prstGeom prst="rect">
            <a:avLst/>
          </a:prstGeom>
          <a:noFill/>
        </p:spPr>
        <p:txBody>
          <a:bodyPr wrap="square" rtlCol="0">
            <a:spAutoFit/>
          </a:bodyPr>
          <a:lstStyle/>
          <a:p>
            <a:pPr marL="0" indent="0">
              <a:buNone/>
            </a:pPr>
            <a:r>
              <a:rPr lang="en-GB" sz="1000" dirty="0">
                <a:latin typeface="Open Sans" panose="020B0604020202020204" charset="0"/>
                <a:ea typeface="Open Sans" panose="020B0604020202020204" charset="0"/>
                <a:cs typeface="Open Sans" panose="020B0604020202020204" charset="0"/>
              </a:rPr>
              <a:t>Murillo was born in Spain in 1617. He was the youngest son in a family of fourteen children! His father was a barber and surgeon. After his parents died in 1627 and 1628, when he was just 10 and 11, his sister's husband, Juan </a:t>
            </a:r>
            <a:r>
              <a:rPr lang="en-GB" sz="1000" dirty="0" err="1">
                <a:latin typeface="Open Sans" panose="020B0604020202020204" charset="0"/>
                <a:ea typeface="Open Sans" panose="020B0604020202020204" charset="0"/>
                <a:cs typeface="Open Sans" panose="020B0604020202020204" charset="0"/>
              </a:rPr>
              <a:t>Agustín</a:t>
            </a:r>
            <a:r>
              <a:rPr lang="en-GB" sz="1000" dirty="0">
                <a:latin typeface="Open Sans" panose="020B0604020202020204" charset="0"/>
                <a:ea typeface="Open Sans" panose="020B0604020202020204" charset="0"/>
                <a:cs typeface="Open Sans" panose="020B0604020202020204" charset="0"/>
              </a:rPr>
              <a:t> </a:t>
            </a:r>
            <a:r>
              <a:rPr lang="en-GB" sz="1000" dirty="0" err="1">
                <a:latin typeface="Open Sans" panose="020B0604020202020204" charset="0"/>
                <a:ea typeface="Open Sans" panose="020B0604020202020204" charset="0"/>
                <a:cs typeface="Open Sans" panose="020B0604020202020204" charset="0"/>
              </a:rPr>
              <a:t>Lagares</a:t>
            </a:r>
            <a:r>
              <a:rPr lang="en-GB" sz="1000" dirty="0">
                <a:latin typeface="Open Sans" panose="020B0604020202020204" charset="0"/>
                <a:ea typeface="Open Sans" panose="020B0604020202020204" charset="0"/>
                <a:cs typeface="Open Sans" panose="020B0604020202020204" charset="0"/>
              </a:rPr>
              <a:t>, became his guardian and he lived with them.  Murillo rarely used his father's surname, and instead took his surname from his maternal grandmother, Elvira Murillo.</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Murillo was a Baroque painter. Baroque art often has;</a:t>
            </a:r>
          </a:p>
          <a:p>
            <a:pPr marL="0" indent="0">
              <a:buNone/>
            </a:pPr>
            <a:r>
              <a:rPr lang="en-GB" sz="1000" dirty="0">
                <a:latin typeface="Open Sans" panose="020B0604020202020204" charset="0"/>
                <a:ea typeface="Open Sans" panose="020B0604020202020204" charset="0"/>
                <a:cs typeface="Open Sans" panose="020B0604020202020204" charset="0"/>
              </a:rPr>
              <a:t>great drama happening in the pictures, rich and deep colours, and intense light and dark shadows. </a:t>
            </a:r>
          </a:p>
          <a:p>
            <a:pPr marL="0" indent="0">
              <a:buNone/>
            </a:pPr>
            <a:r>
              <a:rPr lang="en-GB" sz="1000" dirty="0">
                <a:latin typeface="Open Sans" panose="020B0604020202020204" charset="0"/>
                <a:ea typeface="Open Sans" panose="020B0604020202020204" charset="0"/>
                <a:cs typeface="Open Sans" panose="020B0604020202020204" charset="0"/>
              </a:rPr>
              <a:t>Can you see these in his paintings? </a:t>
            </a:r>
          </a:p>
          <a:p>
            <a:pPr marL="0" indent="0">
              <a:buNone/>
            </a:pPr>
            <a:endParaRPr lang="en-GB" sz="1000" dirty="0">
              <a:latin typeface="Open Sans" panose="020B0604020202020204" charset="0"/>
              <a:ea typeface="Open Sans" panose="020B0604020202020204" charset="0"/>
              <a:cs typeface="Open Sans" panose="020B0604020202020204" charset="0"/>
            </a:endParaRPr>
          </a:p>
          <a:p>
            <a:pPr marL="0" indent="0">
              <a:buNone/>
            </a:pPr>
            <a:r>
              <a:rPr lang="en-GB" sz="1000" dirty="0">
                <a:latin typeface="Open Sans" panose="020B0604020202020204" charset="0"/>
                <a:ea typeface="Open Sans" panose="020B0604020202020204" charset="0"/>
                <a:cs typeface="Open Sans" panose="020B0604020202020204" charset="0"/>
              </a:rPr>
              <a:t>Murillo spent his life working as a painter, mainly painting religious pictures for churches and monasteries. He died in Seville in 1682, a few months after he fell from a scaffold while working on a fresco at the church of the </a:t>
            </a:r>
          </a:p>
          <a:p>
            <a:pPr marL="0" indent="0">
              <a:buNone/>
            </a:pPr>
            <a:r>
              <a:rPr lang="en-GB" sz="1000" dirty="0" err="1">
                <a:latin typeface="Open Sans" panose="020B0604020202020204" charset="0"/>
                <a:ea typeface="Open Sans" panose="020B0604020202020204" charset="0"/>
                <a:cs typeface="Open Sans" panose="020B0604020202020204" charset="0"/>
              </a:rPr>
              <a:t>Capuchines</a:t>
            </a:r>
            <a:r>
              <a:rPr lang="en-GB" sz="1000" dirty="0">
                <a:latin typeface="Open Sans" panose="020B0604020202020204" charset="0"/>
                <a:ea typeface="Open Sans" panose="020B0604020202020204" charset="0"/>
                <a:cs typeface="Open Sans" panose="020B0604020202020204" charset="0"/>
              </a:rPr>
              <a:t> in Cádiz.</a:t>
            </a:r>
          </a:p>
        </p:txBody>
      </p:sp>
      <p:pic>
        <p:nvPicPr>
          <p:cNvPr id="7" name="Picture 6" descr="A portrait of Bartolomé Esteban Murillo ">
            <a:extLst>
              <a:ext uri="{FF2B5EF4-FFF2-40B4-BE49-F238E27FC236}">
                <a16:creationId xmlns:a16="http://schemas.microsoft.com/office/drawing/2014/main" id="{F719560C-BC00-4234-A9DD-47121420A4E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3847255" cy="5143500"/>
          </a:xfrm>
          <a:prstGeom prst="rect">
            <a:avLst/>
          </a:prstGeom>
        </p:spPr>
      </p:pic>
    </p:spTree>
    <p:extLst>
      <p:ext uri="{BB962C8B-B14F-4D97-AF65-F5344CB8AC3E}">
        <p14:creationId xmlns:p14="http://schemas.microsoft.com/office/powerpoint/2010/main" val="1273810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yStencil Pro Medium" panose="02000605080000020003" pitchFamily="50" charset="0"/>
              </a:rPr>
              <a:t>Additional Activities </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0" indent="0">
              <a:buNone/>
            </a:pPr>
            <a:r>
              <a:rPr lang="en-GB" sz="1000" b="1" dirty="0"/>
              <a:t>Primary Language - Oral / Writing / Reading</a:t>
            </a:r>
          </a:p>
          <a:p>
            <a:pPr marL="171450" indent="-171450">
              <a:buFont typeface="Arial" panose="020B0604020202020204" pitchFamily="34" charset="0"/>
              <a:buChar char="•"/>
            </a:pPr>
            <a:r>
              <a:rPr lang="en-GB" sz="1000" dirty="0"/>
              <a:t>Tell this story in parts - Story sequencing - See if the children know the order of events with the use of story sequencing cards. </a:t>
            </a:r>
          </a:p>
          <a:p>
            <a:pPr marL="171450" indent="-171450">
              <a:buFont typeface="Arial" panose="020B0604020202020204" pitchFamily="34" charset="0"/>
              <a:buChar char="•"/>
            </a:pPr>
            <a:r>
              <a:rPr lang="en-GB" sz="1000" dirty="0"/>
              <a:t>Life as a farmer - In the story one of the sons has to work on a pig farm to earn money. Think about what it might be like to work on a farm and write sentences on what you think it might be like. </a:t>
            </a:r>
          </a:p>
          <a:p>
            <a:pPr marL="171450" indent="-171450">
              <a:buFont typeface="Arial" panose="020B0604020202020204" pitchFamily="34" charset="0"/>
              <a:buChar char="•"/>
            </a:pPr>
            <a:r>
              <a:rPr lang="en-GB" sz="1000" dirty="0"/>
              <a:t>Adjectives - In the story there are lots of emotions. Describe a time when you were joyful, or lonely, or happy. </a:t>
            </a:r>
          </a:p>
          <a:p>
            <a:pPr marL="171450" indent="-171450">
              <a:buFont typeface="Arial" panose="020B0604020202020204" pitchFamily="34" charset="0"/>
              <a:buChar char="•"/>
            </a:pPr>
            <a:endParaRPr lang="en-GB" sz="1000" dirty="0"/>
          </a:p>
          <a:p>
            <a:pPr marL="0" indent="0">
              <a:buNone/>
            </a:pPr>
            <a:r>
              <a:rPr lang="en-GB" sz="1000" b="1" dirty="0"/>
              <a:t>Drama </a:t>
            </a:r>
          </a:p>
          <a:p>
            <a:pPr marL="171450" indent="-171450">
              <a:buFont typeface="Arial" panose="020B0604020202020204" pitchFamily="34" charset="0"/>
              <a:buChar char="•"/>
            </a:pPr>
            <a:r>
              <a:rPr lang="en-GB" sz="1000" dirty="0"/>
              <a:t>Freeze Frame the picture and photograph this for the Gallery - ask pupils to depict the sequence of events through a series of scenes, each representing a character at this significant moment.  </a:t>
            </a:r>
          </a:p>
          <a:p>
            <a:pPr marL="171450" indent="-171450">
              <a:buFont typeface="Arial" panose="020B0604020202020204" pitchFamily="34" charset="0"/>
              <a:buChar char="•"/>
            </a:pPr>
            <a:r>
              <a:rPr lang="en-GB" sz="1000" dirty="0"/>
              <a:t>Role-play - In groups of three get the children to act out the story in their own way</a:t>
            </a:r>
          </a:p>
          <a:p>
            <a:pPr marL="0" indent="0">
              <a:buNone/>
            </a:pPr>
            <a:endParaRPr lang="en-GB" sz="1000" dirty="0"/>
          </a:p>
          <a:p>
            <a:pPr marL="0" lvl="0" indent="0" algn="l" rtl="0">
              <a:spcBef>
                <a:spcPts val="0"/>
              </a:spcBef>
              <a:spcAft>
                <a:spcPts val="0"/>
              </a:spcAft>
              <a:buNone/>
            </a:pPr>
            <a:endParaRPr lang="en-IE" sz="1000" dirty="0"/>
          </a:p>
          <a:p>
            <a:pPr marL="0" lvl="0" indent="0" algn="l" rtl="0">
              <a:spcBef>
                <a:spcPts val="0"/>
              </a:spcBef>
              <a:spcAft>
                <a:spcPts val="0"/>
              </a:spcAft>
              <a:buNone/>
            </a:pPr>
            <a:endParaRPr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3" name="Text Placeholder 2">
            <a:extLst>
              <a:ext uri="{FF2B5EF4-FFF2-40B4-BE49-F238E27FC236}">
                <a16:creationId xmlns:a16="http://schemas.microsoft.com/office/drawing/2014/main" id="{7F907DF6-B766-4165-980B-672ECACF2256}"/>
              </a:ext>
            </a:extLst>
          </p:cNvPr>
          <p:cNvSpPr>
            <a:spLocks noGrp="1"/>
          </p:cNvSpPr>
          <p:nvPr>
            <p:ph type="body" idx="2"/>
          </p:nvPr>
        </p:nvSpPr>
        <p:spPr>
          <a:xfrm>
            <a:off x="5650572" y="1359825"/>
            <a:ext cx="3071400" cy="3245250"/>
          </a:xfrm>
        </p:spPr>
        <p:txBody>
          <a:bodyPr/>
          <a:lstStyle/>
          <a:p>
            <a:pPr marL="0" indent="0">
              <a:buNone/>
            </a:pPr>
            <a:r>
              <a:rPr lang="en-GB" sz="1000" b="1" dirty="0"/>
              <a:t>Maths</a:t>
            </a:r>
          </a:p>
          <a:p>
            <a:pPr marL="171450" indent="-171450">
              <a:buFont typeface="Arial" panose="020B0604020202020204" pitchFamily="34" charset="0"/>
              <a:buChar char="•"/>
            </a:pPr>
            <a:r>
              <a:rPr lang="en-GB" sz="1000" dirty="0"/>
              <a:t>Money - Think about what the son might have spent all of his money on? </a:t>
            </a:r>
          </a:p>
          <a:p>
            <a:pPr marL="171450" indent="-171450">
              <a:buFont typeface="Arial" panose="020B0604020202020204" pitchFamily="34" charset="0"/>
              <a:buChar char="•"/>
            </a:pPr>
            <a:r>
              <a:rPr lang="en-GB" sz="1000" dirty="0"/>
              <a:t>Imagine teacher gave you €500 – Write a list of what you would spend your money on including estimated prices for each. Make sure you don’t spend more than you have!</a:t>
            </a:r>
          </a:p>
          <a:p>
            <a:pPr marL="171450" indent="-171450">
              <a:buFont typeface="Arial" panose="020B0604020202020204" pitchFamily="34" charset="0"/>
              <a:buChar char="•"/>
            </a:pPr>
            <a:endParaRPr lang="en-GB" sz="1000" dirty="0"/>
          </a:p>
          <a:p>
            <a:pPr marL="0" indent="0">
              <a:buNone/>
            </a:pPr>
            <a:r>
              <a:rPr lang="en-GB" sz="1000" b="1" dirty="0"/>
              <a:t>SPHE</a:t>
            </a:r>
          </a:p>
          <a:p>
            <a:pPr marL="171450" indent="-171450">
              <a:buFont typeface="Arial" panose="020B0604020202020204" pitchFamily="34" charset="0"/>
              <a:buChar char="•"/>
            </a:pPr>
            <a:r>
              <a:rPr lang="en-GB" sz="1000" dirty="0"/>
              <a:t>Emotions – recognising facial expressions and emotions – discuss how we can read how people are feeling from their facial expression. Draw out or make the face of different characters at different times in the story. </a:t>
            </a:r>
          </a:p>
          <a:p>
            <a:pPr marL="171450" indent="-171450">
              <a:buFont typeface="Arial" panose="020B0604020202020204" pitchFamily="34" charset="0"/>
              <a:buChar char="•"/>
            </a:pPr>
            <a:r>
              <a:rPr lang="en-GB" sz="1000" dirty="0"/>
              <a:t>In the story there are lots of emotions. Describe a time when you were joyful, or lonely, or happy.</a:t>
            </a:r>
          </a:p>
          <a:p>
            <a:pPr marL="0" indent="0">
              <a:buNone/>
            </a:pPr>
            <a:endParaRPr lang="en-GB" sz="1000" b="1" dirty="0"/>
          </a:p>
          <a:p>
            <a:pPr marL="171450" indent="-171450">
              <a:buFont typeface="Arial" panose="020B0604020202020204" pitchFamily="34" charset="0"/>
              <a:buChar char="•"/>
            </a:pPr>
            <a:endParaRPr lang="en-GB" sz="1000" dirty="0"/>
          </a:p>
          <a:p>
            <a:endParaRPr lang="en-IE" sz="1000" dirty="0"/>
          </a:p>
        </p:txBody>
      </p:sp>
    </p:spTree>
    <p:extLst>
      <p:ext uri="{BB962C8B-B14F-4D97-AF65-F5344CB8AC3E}">
        <p14:creationId xmlns:p14="http://schemas.microsoft.com/office/powerpoint/2010/main" val="2537981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yStencil Pro Medium" panose="02000605080000020003" pitchFamily="50" charset="0"/>
              </a:rPr>
              <a:t>Additional Activities </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0" indent="0">
              <a:buNone/>
            </a:pPr>
            <a:r>
              <a:rPr lang="en-GB" sz="1000" b="1" dirty="0"/>
              <a:t>Art</a:t>
            </a:r>
          </a:p>
          <a:p>
            <a:pPr marL="171450" indent="-171450">
              <a:buFont typeface="Arial" panose="020B0604020202020204" pitchFamily="34" charset="0"/>
              <a:buChar char="•"/>
            </a:pPr>
            <a:r>
              <a:rPr lang="en-GB" sz="1000" dirty="0"/>
              <a:t>Paint and Colour – mixing colours to make reds, blues or browns</a:t>
            </a:r>
          </a:p>
          <a:p>
            <a:pPr marL="171450" indent="-171450">
              <a:buFont typeface="Arial" panose="020B0604020202020204" pitchFamily="34" charset="0"/>
              <a:buChar char="•"/>
            </a:pPr>
            <a:r>
              <a:rPr lang="en-GB" sz="1000" dirty="0"/>
              <a:t>Paint and Colour – buildings in the paintings – mixing colour - draw out lots of buildings and paint each one a different shade / tone of brown</a:t>
            </a:r>
          </a:p>
          <a:p>
            <a:pPr marL="171450" indent="-171450">
              <a:buFont typeface="Arial" panose="020B0604020202020204" pitchFamily="34" charset="0"/>
              <a:buChar char="•"/>
            </a:pPr>
            <a:r>
              <a:rPr lang="en-GB" sz="1000" dirty="0"/>
              <a:t>Drawing – Comic Strip of the story (worksheet attached)</a:t>
            </a:r>
          </a:p>
          <a:p>
            <a:pPr marL="171450" indent="-171450">
              <a:buFont typeface="Arial" panose="020B0604020202020204" pitchFamily="34" charset="0"/>
              <a:buChar char="•"/>
            </a:pPr>
            <a:r>
              <a:rPr lang="en-GB" sz="1000" dirty="0"/>
              <a:t>Drawing – drawing animals – the horse and pigs</a:t>
            </a:r>
          </a:p>
          <a:p>
            <a:pPr marL="171450" indent="-171450">
              <a:buFont typeface="Arial" panose="020B0604020202020204" pitchFamily="34" charset="0"/>
              <a:buChar char="•"/>
            </a:pPr>
            <a:r>
              <a:rPr lang="en-GB" sz="1000" dirty="0"/>
              <a:t>Fabric and Fibre montage of the Prodigal Son on his horse</a:t>
            </a:r>
          </a:p>
          <a:p>
            <a:pPr marL="171450" indent="-171450">
              <a:buFont typeface="Arial" panose="020B0604020202020204" pitchFamily="34" charset="0"/>
              <a:buChar char="•"/>
            </a:pPr>
            <a:endParaRPr lang="en-GB" sz="1000" dirty="0"/>
          </a:p>
          <a:p>
            <a:pPr marL="0" indent="0">
              <a:buNone/>
            </a:pPr>
            <a:r>
              <a:rPr lang="en-GB" sz="1000" b="1" dirty="0"/>
              <a:t>History</a:t>
            </a:r>
          </a:p>
          <a:p>
            <a:pPr marL="171450" indent="-171450">
              <a:buFont typeface="Arial" panose="020B0604020202020204" pitchFamily="34" charset="0"/>
              <a:buChar char="•"/>
            </a:pPr>
            <a:r>
              <a:rPr lang="en-GB" sz="1000" dirty="0"/>
              <a:t>Timeline of events – cut out the events in the story and give to pairs – ask the children to place the sections into the correct order. </a:t>
            </a:r>
          </a:p>
          <a:p>
            <a:pPr marL="171450" indent="-171450">
              <a:buFont typeface="Arial" panose="020B0604020202020204" pitchFamily="34" charset="0"/>
              <a:buChar char="•"/>
            </a:pPr>
            <a:endParaRPr lang="en-GB" sz="1000" dirty="0"/>
          </a:p>
          <a:p>
            <a:pPr marL="0" lvl="0" indent="0" algn="l" rtl="0">
              <a:spcBef>
                <a:spcPts val="0"/>
              </a:spcBef>
              <a:spcAft>
                <a:spcPts val="0"/>
              </a:spcAft>
              <a:buNone/>
            </a:pPr>
            <a:endParaRPr lang="en-IE" sz="1000" dirty="0"/>
          </a:p>
          <a:p>
            <a:pPr marL="0" lvl="0" indent="0" algn="l" rtl="0">
              <a:spcBef>
                <a:spcPts val="0"/>
              </a:spcBef>
              <a:spcAft>
                <a:spcPts val="0"/>
              </a:spcAft>
              <a:buNone/>
            </a:pPr>
            <a:endParaRPr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dirty="0"/>
          </a:p>
        </p:txBody>
      </p:sp>
      <p:sp>
        <p:nvSpPr>
          <p:cNvPr id="3" name="Text Placeholder 2">
            <a:extLst>
              <a:ext uri="{FF2B5EF4-FFF2-40B4-BE49-F238E27FC236}">
                <a16:creationId xmlns:a16="http://schemas.microsoft.com/office/drawing/2014/main" id="{7F907DF6-B766-4165-980B-672ECACF2256}"/>
              </a:ext>
            </a:extLst>
          </p:cNvPr>
          <p:cNvSpPr>
            <a:spLocks noGrp="1"/>
          </p:cNvSpPr>
          <p:nvPr>
            <p:ph type="body" idx="2"/>
          </p:nvPr>
        </p:nvSpPr>
        <p:spPr>
          <a:xfrm>
            <a:off x="5650572" y="1359825"/>
            <a:ext cx="3071400" cy="3245250"/>
          </a:xfrm>
        </p:spPr>
        <p:txBody>
          <a:bodyPr/>
          <a:lstStyle/>
          <a:p>
            <a:pPr marL="0" indent="0">
              <a:buNone/>
            </a:pPr>
            <a:r>
              <a:rPr lang="en-GB" sz="1000" b="1" dirty="0"/>
              <a:t>Religion </a:t>
            </a:r>
          </a:p>
          <a:p>
            <a:pPr marL="171450" indent="-171450">
              <a:buFont typeface="Arial" panose="020B0604020202020204" pitchFamily="34" charset="0"/>
              <a:buChar char="•"/>
            </a:pPr>
            <a:r>
              <a:rPr lang="en-GB" sz="1000" dirty="0"/>
              <a:t>Find out about other parables from the New Testament </a:t>
            </a:r>
          </a:p>
          <a:p>
            <a:pPr marL="171450" indent="-171450">
              <a:buFont typeface="Arial" panose="020B0604020202020204" pitchFamily="34" charset="0"/>
              <a:buChar char="•"/>
            </a:pPr>
            <a:r>
              <a:rPr lang="en-GB" sz="1000" dirty="0"/>
              <a:t>Write your own parable – make sure it has a moral or saying at the end</a:t>
            </a:r>
          </a:p>
          <a:p>
            <a:pPr marL="0" indent="0">
              <a:buNone/>
            </a:pPr>
            <a:endParaRPr lang="en-GB" sz="1000" dirty="0"/>
          </a:p>
          <a:p>
            <a:pPr marL="0" indent="0">
              <a:buNone/>
            </a:pPr>
            <a:r>
              <a:rPr lang="en-GB" sz="1000" b="1" dirty="0"/>
              <a:t>Science</a:t>
            </a:r>
          </a:p>
          <a:p>
            <a:pPr marL="171450" indent="-171450">
              <a:buFont typeface="Arial" panose="020B0604020202020204" pitchFamily="34" charset="0"/>
              <a:buChar char="•"/>
            </a:pPr>
            <a:r>
              <a:rPr lang="en-GB" sz="1000" dirty="0"/>
              <a:t>Farm life - Look at where pigs usually live and the other animals that live on a farm. See if you can visit a farm and then write about the trip. See if the children can tell you what foodstuffs come from farm animals.</a:t>
            </a:r>
          </a:p>
          <a:p>
            <a:pPr marL="171450" indent="-171450">
              <a:buFont typeface="Arial" panose="020B0604020202020204" pitchFamily="34" charset="0"/>
              <a:buChar char="•"/>
            </a:pPr>
            <a:r>
              <a:rPr lang="en-GB" sz="1000" dirty="0"/>
              <a:t>Food - In the story the father lays on a huge feast. Think about what might have been included in the feast? Discuss what was healthy and what wasn’t. Put together</a:t>
            </a:r>
            <a:br>
              <a:rPr lang="en-GB" sz="1000" dirty="0"/>
            </a:br>
            <a:r>
              <a:rPr lang="en-GB" sz="1000" dirty="0"/>
              <a:t>a feast that we might have today and </a:t>
            </a:r>
            <a:br>
              <a:rPr lang="en-GB" sz="1000" dirty="0"/>
            </a:br>
            <a:r>
              <a:rPr lang="en-GB" sz="1000" dirty="0"/>
              <a:t>make sure that there is healthy food too – include all of your five a day. </a:t>
            </a:r>
          </a:p>
          <a:p>
            <a:endParaRPr lang="en-IE" sz="1000" dirty="0"/>
          </a:p>
        </p:txBody>
      </p:sp>
    </p:spTree>
    <p:extLst>
      <p:ext uri="{BB962C8B-B14F-4D97-AF65-F5344CB8AC3E}">
        <p14:creationId xmlns:p14="http://schemas.microsoft.com/office/powerpoint/2010/main" val="3209792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263E"/>
                </a:solidFill>
                <a:latin typeface="TyStencil Pro Medium" panose="02000605080000020003" pitchFamily="50" charset="0"/>
              </a:rPr>
              <a:t>Resources</a:t>
            </a:r>
            <a:endParaRPr dirty="0">
              <a:solidFill>
                <a:srgbClr val="00263E"/>
              </a:solidFill>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0" indent="0">
              <a:buNone/>
            </a:pPr>
            <a:r>
              <a:rPr lang="en-IE" sz="1000" dirty="0"/>
              <a:t>National Gallery of Ireland</a:t>
            </a:r>
            <a:endParaRPr lang="en-IE" sz="1000" dirty="0">
              <a:hlinkClick r:id="rId3">
                <a:extLst>
                  <a:ext uri="{A12FA001-AC4F-418D-AE19-62706E023703}">
                    <ahyp:hlinkClr xmlns:ahyp="http://schemas.microsoft.com/office/drawing/2018/hyperlinkcolor" val="tx"/>
                  </a:ext>
                </a:extLst>
              </a:hlinkClick>
            </a:endParaRPr>
          </a:p>
          <a:p>
            <a:pPr marL="171450" indent="-171450">
              <a:buFont typeface="Arial" panose="020B0604020202020204" pitchFamily="34" charset="0"/>
              <a:buChar char="•"/>
            </a:pPr>
            <a:r>
              <a:rPr lang="en-GB" sz="1000" dirty="0">
                <a:hlinkClick r:id="rId4"/>
              </a:rPr>
              <a:t>Objects – Bartolomé Esteban Murillo – Artists – National Gallery of Ireland</a:t>
            </a:r>
            <a:endParaRPr lang="en-GB" sz="1000" dirty="0"/>
          </a:p>
          <a:p>
            <a:pPr marL="171450" indent="-171450">
              <a:buFont typeface="Arial" panose="020B0604020202020204" pitchFamily="34" charset="0"/>
              <a:buChar char="•"/>
            </a:pPr>
            <a:r>
              <a:rPr lang="en-GB" sz="1000" dirty="0">
                <a:hlinkClick r:id="rId5"/>
              </a:rPr>
              <a:t>Murillo: The Prodigal Son Restored | National Gallery of Ireland</a:t>
            </a:r>
            <a:endParaRPr lang="en-GB" sz="1000" dirty="0"/>
          </a:p>
          <a:p>
            <a:pPr marL="171450" indent="-171450">
              <a:buFont typeface="Arial" panose="020B0604020202020204" pitchFamily="34" charset="0"/>
              <a:buChar char="•"/>
            </a:pPr>
            <a:endParaRPr lang="en-GB" sz="1000" dirty="0"/>
          </a:p>
          <a:p>
            <a:pPr marL="0" indent="0">
              <a:buNone/>
            </a:pPr>
            <a:r>
              <a:rPr lang="en-GB" sz="1000" dirty="0"/>
              <a:t>The story of the Prodigal Son</a:t>
            </a:r>
          </a:p>
          <a:p>
            <a:pPr marL="171450" indent="-171450">
              <a:buFont typeface="Arial" panose="020B0604020202020204" pitchFamily="34" charset="0"/>
              <a:buChar char="•"/>
            </a:pPr>
            <a:r>
              <a:rPr lang="en-GB" sz="1000" dirty="0">
                <a:hlinkClick r:id="rId6"/>
              </a:rPr>
              <a:t>The Prodigal Son Differentiated Sequencing Worksheet (twinkl.ie)</a:t>
            </a:r>
            <a:endParaRPr lang="en-GB" sz="1000" dirty="0"/>
          </a:p>
          <a:p>
            <a:pPr marL="171450" indent="-171450">
              <a:buFont typeface="Arial" panose="020B0604020202020204" pitchFamily="34" charset="0"/>
              <a:buChar char="•"/>
            </a:pPr>
            <a:r>
              <a:rPr lang="en-GB" sz="1000" dirty="0">
                <a:hlinkClick r:id="rId7"/>
              </a:rPr>
              <a:t>Bible Parables for Children Resource Pack (teacher made) (twinkl.ie)</a:t>
            </a:r>
            <a:endParaRPr lang="en-GB" sz="1000" dirty="0"/>
          </a:p>
          <a:p>
            <a:pPr marL="0" lvl="0" indent="0" algn="l" rtl="0">
              <a:spcBef>
                <a:spcPts val="0"/>
              </a:spcBef>
              <a:spcAft>
                <a:spcPts val="0"/>
              </a:spcAft>
              <a:buNone/>
            </a:pPr>
            <a:endParaRPr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3" name="Text Placeholder 2">
            <a:extLst>
              <a:ext uri="{FF2B5EF4-FFF2-40B4-BE49-F238E27FC236}">
                <a16:creationId xmlns:a16="http://schemas.microsoft.com/office/drawing/2014/main" id="{7F907DF6-B766-4165-980B-672ECACF2256}"/>
              </a:ext>
            </a:extLst>
          </p:cNvPr>
          <p:cNvSpPr>
            <a:spLocks noGrp="1"/>
          </p:cNvSpPr>
          <p:nvPr>
            <p:ph type="body" idx="2"/>
          </p:nvPr>
        </p:nvSpPr>
        <p:spPr>
          <a:xfrm>
            <a:off x="5650572" y="1359825"/>
            <a:ext cx="3071400" cy="3245250"/>
          </a:xfrm>
        </p:spPr>
        <p:txBody>
          <a:bodyPr/>
          <a:lstStyle/>
          <a:p>
            <a:pPr marL="0" indent="0">
              <a:buNone/>
            </a:pPr>
            <a:endParaRPr lang="en-IE" sz="1000" dirty="0"/>
          </a:p>
          <a:p>
            <a:pPr marL="0" indent="0">
              <a:buNone/>
            </a:pPr>
            <a:endParaRPr lang="en-US" sz="1000" dirty="0"/>
          </a:p>
          <a:p>
            <a:endParaRPr lang="en-IE" sz="1000" dirty="0"/>
          </a:p>
        </p:txBody>
      </p:sp>
      <p:sp>
        <p:nvSpPr>
          <p:cNvPr id="6" name="Google Shape;76;p14">
            <a:extLst>
              <a:ext uri="{FF2B5EF4-FFF2-40B4-BE49-F238E27FC236}">
                <a16:creationId xmlns:a16="http://schemas.microsoft.com/office/drawing/2014/main" id="{07FD95E2-58BA-43C8-A6BB-09A784207B75}"/>
              </a:ext>
            </a:extLst>
          </p:cNvPr>
          <p:cNvSpPr txBox="1">
            <a:spLocks/>
          </p:cNvSpPr>
          <p:nvPr/>
        </p:nvSpPr>
        <p:spPr>
          <a:xfrm>
            <a:off x="5650572" y="1359825"/>
            <a:ext cx="3160200" cy="332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9pPr>
          </a:lstStyle>
          <a:p>
            <a:pPr marL="0" indent="0">
              <a:buFont typeface="Open Sans"/>
              <a:buNone/>
            </a:pPr>
            <a:r>
              <a:rPr lang="en-GB" sz="1000" dirty="0"/>
              <a:t>Murillo</a:t>
            </a:r>
          </a:p>
          <a:p>
            <a:pPr marL="171450" indent="-171450">
              <a:buFont typeface="Arial" panose="020B0604020202020204" pitchFamily="34" charset="0"/>
              <a:buChar char="•"/>
            </a:pPr>
            <a:r>
              <a:rPr lang="en-IE" sz="1000" dirty="0">
                <a:hlinkClick r:id="rId8"/>
              </a:rPr>
              <a:t>Bartolomé Esteban Murillo (1617 - 1682) | National Gallery, London</a:t>
            </a:r>
            <a:r>
              <a:rPr lang="en-IE" sz="1000" dirty="0"/>
              <a:t> </a:t>
            </a:r>
          </a:p>
          <a:p>
            <a:pPr marL="171450" indent="-171450">
              <a:buFont typeface="Arial" panose="020B0604020202020204" pitchFamily="34" charset="0"/>
              <a:buChar char="•"/>
            </a:pPr>
            <a:r>
              <a:rPr lang="en-IE" sz="1000" dirty="0">
                <a:hlinkClick r:id="rId9"/>
              </a:rPr>
              <a:t>Bartolomé Murillo - Students | Britannica Kids | Homework Help</a:t>
            </a:r>
            <a:endParaRPr lang="en-IE" sz="1000" dirty="0"/>
          </a:p>
          <a:p>
            <a:pPr marL="171450" indent="-171450">
              <a:buFont typeface="Arial" panose="020B0604020202020204" pitchFamily="34" charset="0"/>
              <a:buChar char="•"/>
            </a:pPr>
            <a:endParaRPr lang="en-IE" sz="1000" dirty="0"/>
          </a:p>
          <a:p>
            <a:pPr marL="0" indent="0">
              <a:buNone/>
            </a:pPr>
            <a:r>
              <a:rPr lang="en-IE" sz="1000" dirty="0"/>
              <a:t>Music</a:t>
            </a:r>
          </a:p>
          <a:p>
            <a:pPr marL="171450" indent="-171450">
              <a:buFont typeface="Arial" panose="020B0604020202020204" pitchFamily="34" charset="0"/>
              <a:buChar char="•"/>
            </a:pPr>
            <a:r>
              <a:rPr lang="en-GB" sz="1000" dirty="0">
                <a:hlinkClick r:id="rId10"/>
              </a:rPr>
              <a:t>Music History: The Baroque Period (teacher made) (twinkl.ie)</a:t>
            </a:r>
            <a:endParaRPr lang="en-GB" sz="1000" dirty="0"/>
          </a:p>
        </p:txBody>
      </p:sp>
    </p:spTree>
    <p:extLst>
      <p:ext uri="{BB962C8B-B14F-4D97-AF65-F5344CB8AC3E}">
        <p14:creationId xmlns:p14="http://schemas.microsoft.com/office/powerpoint/2010/main" val="3688197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63E"/>
        </a:solidFill>
        <a:effectLst/>
      </p:bgPr>
    </p:bg>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5036024" y="575949"/>
            <a:ext cx="3766782" cy="3613913"/>
          </a:xfrm>
          <a:prstGeom prst="rect">
            <a:avLst/>
          </a:prstGeom>
        </p:spPr>
        <p:txBody>
          <a:bodyPr spcFirstLastPara="1" wrap="square" lIns="91425" tIns="91425" rIns="91425" bIns="91425" anchor="t" anchorCtr="0">
            <a:noAutofit/>
          </a:bodyPr>
          <a:lstStyle/>
          <a:p>
            <a:pPr lvl="0"/>
            <a:r>
              <a:rPr lang="en-IE" sz="2800" dirty="0">
                <a:solidFill>
                  <a:schemeClr val="bg1"/>
                </a:solidFill>
                <a:latin typeface="TyStencil Pro Medium" panose="02000605080000020003" pitchFamily="50" charset="0"/>
                <a:ea typeface="Open Sans" panose="020B0604020202020204" charset="0"/>
                <a:cs typeface="Open Sans" panose="020B0604020202020204" charset="0"/>
              </a:rPr>
              <a:t>Worksheets</a:t>
            </a:r>
            <a:br>
              <a:rPr lang="en-IE" dirty="0">
                <a:solidFill>
                  <a:schemeClr val="bg1"/>
                </a:solidFill>
                <a:latin typeface="TyStencil Pro Medium" panose="02000605080000020003" pitchFamily="50" charset="0"/>
              </a:rPr>
            </a:br>
            <a:br>
              <a:rPr lang="en-IE" sz="2000" b="0" dirty="0">
                <a:solidFill>
                  <a:schemeClr val="bg1"/>
                </a:solidFill>
                <a:latin typeface="Open Sans" panose="020B0604020202020204" charset="0"/>
                <a:ea typeface="Open Sans" panose="020B0604020202020204" charset="0"/>
                <a:cs typeface="Open Sans" panose="020B0604020202020204" charset="0"/>
              </a:rPr>
            </a:br>
            <a:r>
              <a:rPr lang="en-GB" sz="1000" b="0" dirty="0">
                <a:solidFill>
                  <a:schemeClr val="bg1"/>
                </a:solidFill>
                <a:latin typeface="Open Sans" panose="020B0604020202020204" charset="0"/>
                <a:ea typeface="Open Sans" panose="020B0604020202020204" charset="0"/>
                <a:cs typeface="Open Sans" panose="020B0604020202020204" charset="0"/>
              </a:rPr>
              <a:t>These are also available as downloadable Word documents</a:t>
            </a:r>
            <a:endParaRPr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27</a:t>
            </a:fld>
            <a:endParaRPr>
              <a:solidFill>
                <a:schemeClr val="bg1"/>
              </a:solidFill>
            </a:endParaRPr>
          </a:p>
        </p:txBody>
      </p:sp>
      <p:pic>
        <p:nvPicPr>
          <p:cNvPr id="7" name="Picture 6" descr="Icon&#10;&#10;Description automatically generated">
            <a:extLst>
              <a:ext uri="{FF2B5EF4-FFF2-40B4-BE49-F238E27FC236}">
                <a16:creationId xmlns:a16="http://schemas.microsoft.com/office/drawing/2014/main" id="{7F7F33A1-0194-46B9-AC97-BFF34E32AC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53112" y="4120630"/>
            <a:ext cx="618688" cy="634069"/>
          </a:xfrm>
          <a:prstGeom prst="rect">
            <a:avLst/>
          </a:prstGeom>
        </p:spPr>
      </p:pic>
      <p:grpSp>
        <p:nvGrpSpPr>
          <p:cNvPr id="8" name="Group 7" descr="Six Paintings by Murillo showing the story of the Prodigal Son.">
            <a:extLst>
              <a:ext uri="{FF2B5EF4-FFF2-40B4-BE49-F238E27FC236}">
                <a16:creationId xmlns:a16="http://schemas.microsoft.com/office/drawing/2014/main" id="{DADD0292-CA2A-46FB-89AA-E320E5D918F4}"/>
              </a:ext>
            </a:extLst>
          </p:cNvPr>
          <p:cNvGrpSpPr/>
          <p:nvPr/>
        </p:nvGrpSpPr>
        <p:grpSpPr>
          <a:xfrm>
            <a:off x="-1" y="-12622"/>
            <a:ext cx="4808481" cy="5156122"/>
            <a:chOff x="-1" y="-12622"/>
            <a:chExt cx="4808481" cy="5156122"/>
          </a:xfrm>
        </p:grpSpPr>
        <p:pic>
          <p:nvPicPr>
            <p:cNvPr id="9" name="Picture 8" descr="A person riding a horse&#10;&#10;Description automatically generated with low confidence">
              <a:extLst>
                <a:ext uri="{FF2B5EF4-FFF2-40B4-BE49-F238E27FC236}">
                  <a16:creationId xmlns:a16="http://schemas.microsoft.com/office/drawing/2014/main" id="{1D66D2F3-8DBD-4660-848C-F554A69D27E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92871" y="0"/>
              <a:ext cx="2315608" cy="1602821"/>
            </a:xfrm>
            <a:prstGeom prst="rect">
              <a:avLst/>
            </a:prstGeom>
          </p:spPr>
        </p:pic>
        <p:pic>
          <p:nvPicPr>
            <p:cNvPr id="10" name="Picture 9" descr="A group of people in a room&#10;&#10;Description automatically generated with low confidence">
              <a:extLst>
                <a:ext uri="{FF2B5EF4-FFF2-40B4-BE49-F238E27FC236}">
                  <a16:creationId xmlns:a16="http://schemas.microsoft.com/office/drawing/2014/main" id="{8E0319AF-BC22-4F1A-A9F4-A92DEB9FB7E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12622"/>
              <a:ext cx="2315608" cy="1596137"/>
            </a:xfrm>
            <a:prstGeom prst="rect">
              <a:avLst/>
            </a:prstGeom>
          </p:spPr>
        </p:pic>
        <p:pic>
          <p:nvPicPr>
            <p:cNvPr id="11" name="Picture 10" descr="A painting of a group of people sitting around a table&#10;&#10;Description automatically generated with medium confidence">
              <a:extLst>
                <a:ext uri="{FF2B5EF4-FFF2-40B4-BE49-F238E27FC236}">
                  <a16:creationId xmlns:a16="http://schemas.microsoft.com/office/drawing/2014/main" id="{B7F0B7A5-2E77-4A72-B61D-70AEC60C405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 y="1765282"/>
              <a:ext cx="2315608" cy="1601986"/>
            </a:xfrm>
            <a:prstGeom prst="rect">
              <a:avLst/>
            </a:prstGeom>
          </p:spPr>
        </p:pic>
        <p:pic>
          <p:nvPicPr>
            <p:cNvPr id="12" name="Picture 11" descr="A picture containing person&#10;&#10;Description automatically generated">
              <a:extLst>
                <a:ext uri="{FF2B5EF4-FFF2-40B4-BE49-F238E27FC236}">
                  <a16:creationId xmlns:a16="http://schemas.microsoft.com/office/drawing/2014/main" id="{7528B8D9-2907-47E6-AEB5-4CDA8B17B67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492871" y="1765282"/>
              <a:ext cx="2315608" cy="1597807"/>
            </a:xfrm>
            <a:prstGeom prst="rect">
              <a:avLst/>
            </a:prstGeom>
          </p:spPr>
        </p:pic>
        <p:pic>
          <p:nvPicPr>
            <p:cNvPr id="13" name="Picture 12" descr="A picture containing text, outdoor&#10;&#10;Description automatically generated">
              <a:extLst>
                <a:ext uri="{FF2B5EF4-FFF2-40B4-BE49-F238E27FC236}">
                  <a16:creationId xmlns:a16="http://schemas.microsoft.com/office/drawing/2014/main" id="{19B06ED2-B5E4-4589-AB42-3213B6634F4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3549035"/>
              <a:ext cx="2315608" cy="1594465"/>
            </a:xfrm>
            <a:prstGeom prst="rect">
              <a:avLst/>
            </a:prstGeom>
          </p:spPr>
        </p:pic>
        <p:pic>
          <p:nvPicPr>
            <p:cNvPr id="14" name="Picture 13" descr="A picture containing building, person, posing&#10;&#10;Description automatically generated">
              <a:extLst>
                <a:ext uri="{FF2B5EF4-FFF2-40B4-BE49-F238E27FC236}">
                  <a16:creationId xmlns:a16="http://schemas.microsoft.com/office/drawing/2014/main" id="{FA56CE98-10A9-42E9-9F53-ADF95719465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492872" y="3551544"/>
              <a:ext cx="2315608" cy="1589450"/>
            </a:xfrm>
            <a:prstGeom prst="rect">
              <a:avLst/>
            </a:prstGeom>
          </p:spPr>
        </p:pic>
      </p:grpSp>
    </p:spTree>
    <p:extLst>
      <p:ext uri="{BB962C8B-B14F-4D97-AF65-F5344CB8AC3E}">
        <p14:creationId xmlns:p14="http://schemas.microsoft.com/office/powerpoint/2010/main" val="3755819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E95FA3-2DAB-43A3-8CD9-9343EF94AD57}"/>
              </a:ext>
            </a:extLst>
          </p:cNvPr>
          <p:cNvSpPr txBox="1"/>
          <p:nvPr/>
        </p:nvSpPr>
        <p:spPr>
          <a:xfrm>
            <a:off x="278606" y="204401"/>
            <a:ext cx="4572000" cy="323165"/>
          </a:xfrm>
          <a:prstGeom prst="rect">
            <a:avLst/>
          </a:prstGeom>
          <a:noFill/>
        </p:spPr>
        <p:txBody>
          <a:bodyPr wrap="square">
            <a:spAutoFit/>
          </a:bodyPr>
          <a:lstStyle/>
          <a:p>
            <a:r>
              <a:rPr lang="en-IE" sz="1500" b="1" dirty="0">
                <a:solidFill>
                  <a:srgbClr val="00263E"/>
                </a:solidFill>
                <a:latin typeface="Open Sans" panose="020B0604020202020204" charset="0"/>
                <a:ea typeface="Open Sans" panose="020B0604020202020204" charset="0"/>
                <a:cs typeface="Open Sans" panose="020B0604020202020204" charset="0"/>
              </a:rPr>
              <a:t>Class Survey: Forgiveness (Part 1)</a:t>
            </a:r>
          </a:p>
        </p:txBody>
      </p:sp>
      <p:graphicFrame>
        <p:nvGraphicFramePr>
          <p:cNvPr id="5" name="Table 2">
            <a:extLst>
              <a:ext uri="{FF2B5EF4-FFF2-40B4-BE49-F238E27FC236}">
                <a16:creationId xmlns:a16="http://schemas.microsoft.com/office/drawing/2014/main" id="{00D786BE-FE95-481D-A486-B08F88E5852B}"/>
              </a:ext>
            </a:extLst>
          </p:cNvPr>
          <p:cNvGraphicFramePr>
            <a:graphicFrameLocks noGrp="1"/>
          </p:cNvGraphicFramePr>
          <p:nvPr>
            <p:extLst>
              <p:ext uri="{D42A27DB-BD31-4B8C-83A1-F6EECF244321}">
                <p14:modId xmlns:p14="http://schemas.microsoft.com/office/powerpoint/2010/main" val="2973902995"/>
              </p:ext>
            </p:extLst>
          </p:nvPr>
        </p:nvGraphicFramePr>
        <p:xfrm>
          <a:off x="374535" y="527566"/>
          <a:ext cx="8490859" cy="4533622"/>
        </p:xfrm>
        <a:graphic>
          <a:graphicData uri="http://schemas.openxmlformats.org/drawingml/2006/table">
            <a:tbl>
              <a:tblPr firstRow="1" bandRow="1">
                <a:tableStyleId>{5940675A-B579-460E-94D1-54222C63F5DA}</a:tableStyleId>
              </a:tblPr>
              <a:tblGrid>
                <a:gridCol w="1753644">
                  <a:extLst>
                    <a:ext uri="{9D8B030D-6E8A-4147-A177-3AD203B41FA5}">
                      <a16:colId xmlns:a16="http://schemas.microsoft.com/office/drawing/2014/main" val="16751102"/>
                    </a:ext>
                  </a:extLst>
                </a:gridCol>
                <a:gridCol w="1347443">
                  <a:extLst>
                    <a:ext uri="{9D8B030D-6E8A-4147-A177-3AD203B41FA5}">
                      <a16:colId xmlns:a16="http://schemas.microsoft.com/office/drawing/2014/main" val="595151270"/>
                    </a:ext>
                  </a:extLst>
                </a:gridCol>
                <a:gridCol w="1347443">
                  <a:extLst>
                    <a:ext uri="{9D8B030D-6E8A-4147-A177-3AD203B41FA5}">
                      <a16:colId xmlns:a16="http://schemas.microsoft.com/office/drawing/2014/main" val="3195468820"/>
                    </a:ext>
                  </a:extLst>
                </a:gridCol>
                <a:gridCol w="1347443">
                  <a:extLst>
                    <a:ext uri="{9D8B030D-6E8A-4147-A177-3AD203B41FA5}">
                      <a16:colId xmlns:a16="http://schemas.microsoft.com/office/drawing/2014/main" val="449292830"/>
                    </a:ext>
                  </a:extLst>
                </a:gridCol>
                <a:gridCol w="1347443">
                  <a:extLst>
                    <a:ext uri="{9D8B030D-6E8A-4147-A177-3AD203B41FA5}">
                      <a16:colId xmlns:a16="http://schemas.microsoft.com/office/drawing/2014/main" val="684359654"/>
                    </a:ext>
                  </a:extLst>
                </a:gridCol>
                <a:gridCol w="1347443">
                  <a:extLst>
                    <a:ext uri="{9D8B030D-6E8A-4147-A177-3AD203B41FA5}">
                      <a16:colId xmlns:a16="http://schemas.microsoft.com/office/drawing/2014/main" val="174184494"/>
                    </a:ext>
                  </a:extLst>
                </a:gridCol>
              </a:tblGrid>
              <a:tr h="446974">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Question </a:t>
                      </a:r>
                    </a:p>
                  </a:txBody>
                  <a:tcPr/>
                </a:tc>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Student 1</a:t>
                      </a:r>
                    </a:p>
                  </a:txBody>
                  <a:tcPr/>
                </a:tc>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Student 2</a:t>
                      </a:r>
                    </a:p>
                  </a:txBody>
                  <a:tcPr/>
                </a:tc>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Student 3</a:t>
                      </a:r>
                    </a:p>
                  </a:txBody>
                  <a:tcPr/>
                </a:tc>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Student 4</a:t>
                      </a:r>
                    </a:p>
                  </a:txBody>
                  <a:tcPr/>
                </a:tc>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Student 5</a:t>
                      </a:r>
                    </a:p>
                  </a:txBody>
                  <a:tcPr/>
                </a:tc>
                <a:extLst>
                  <a:ext uri="{0D108BD9-81ED-4DB2-BD59-A6C34878D82A}">
                    <a16:rowId xmlns:a16="http://schemas.microsoft.com/office/drawing/2014/main" val="3110273423"/>
                  </a:ext>
                </a:extLst>
              </a:tr>
              <a:tr h="873585">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Is forgiveness important? </a:t>
                      </a:r>
                    </a:p>
                    <a:p>
                      <a:r>
                        <a:rPr lang="en-IE" dirty="0">
                          <a:solidFill>
                            <a:srgbClr val="00263E"/>
                          </a:solidFill>
                          <a:latin typeface="Open Sans" panose="020B0604020202020204" charset="0"/>
                          <a:ea typeface="Open Sans" panose="020B0604020202020204" charset="0"/>
                          <a:cs typeface="Open Sans" panose="020B0604020202020204" charset="0"/>
                        </a:rPr>
                        <a:t>Explain your answer</a:t>
                      </a: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extLst>
                  <a:ext uri="{0D108BD9-81ED-4DB2-BD59-A6C34878D82A}">
                    <a16:rowId xmlns:a16="http://schemas.microsoft.com/office/drawing/2014/main" val="4124005924"/>
                  </a:ext>
                </a:extLst>
              </a:tr>
              <a:tr h="873585">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Is forgiveness easy? </a:t>
                      </a:r>
                    </a:p>
                    <a:p>
                      <a:r>
                        <a:rPr lang="en-IE" dirty="0">
                          <a:solidFill>
                            <a:srgbClr val="00263E"/>
                          </a:solidFill>
                          <a:latin typeface="Open Sans" panose="020B0604020202020204" charset="0"/>
                          <a:ea typeface="Open Sans" panose="020B0604020202020204" charset="0"/>
                          <a:cs typeface="Open Sans" panose="020B0604020202020204" charset="0"/>
                        </a:rPr>
                        <a:t>Explain your answer</a:t>
                      </a: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extLst>
                  <a:ext uri="{0D108BD9-81ED-4DB2-BD59-A6C34878D82A}">
                    <a16:rowId xmlns:a16="http://schemas.microsoft.com/office/drawing/2014/main" val="1995927013"/>
                  </a:ext>
                </a:extLst>
              </a:tr>
              <a:tr h="1465368">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Do you think forgiveness should be given with punishment? </a:t>
                      </a:r>
                    </a:p>
                    <a:p>
                      <a:r>
                        <a:rPr lang="en-IE" dirty="0">
                          <a:solidFill>
                            <a:srgbClr val="00263E"/>
                          </a:solidFill>
                          <a:latin typeface="Open Sans" panose="020B0604020202020204" charset="0"/>
                          <a:ea typeface="Open Sans" panose="020B0604020202020204" charset="0"/>
                          <a:cs typeface="Open Sans" panose="020B0604020202020204" charset="0"/>
                        </a:rPr>
                        <a:t>Explain your answer</a:t>
                      </a: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extLst>
                  <a:ext uri="{0D108BD9-81ED-4DB2-BD59-A6C34878D82A}">
                    <a16:rowId xmlns:a16="http://schemas.microsoft.com/office/drawing/2014/main" val="1433527008"/>
                  </a:ext>
                </a:extLst>
              </a:tr>
              <a:tr h="676324">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Have you ever had to ask for forgiveness? </a:t>
                      </a: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extLst>
                  <a:ext uri="{0D108BD9-81ED-4DB2-BD59-A6C34878D82A}">
                    <a16:rowId xmlns:a16="http://schemas.microsoft.com/office/drawing/2014/main" val="7732221"/>
                  </a:ext>
                </a:extLst>
              </a:tr>
            </a:tbl>
          </a:graphicData>
        </a:graphic>
      </p:graphicFrame>
    </p:spTree>
    <p:extLst>
      <p:ext uri="{BB962C8B-B14F-4D97-AF65-F5344CB8AC3E}">
        <p14:creationId xmlns:p14="http://schemas.microsoft.com/office/powerpoint/2010/main" val="4116535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E95FA3-2DAB-43A3-8CD9-9343EF94AD57}"/>
              </a:ext>
            </a:extLst>
          </p:cNvPr>
          <p:cNvSpPr txBox="1"/>
          <p:nvPr/>
        </p:nvSpPr>
        <p:spPr>
          <a:xfrm>
            <a:off x="278606" y="204401"/>
            <a:ext cx="4572000" cy="323165"/>
          </a:xfrm>
          <a:prstGeom prst="rect">
            <a:avLst/>
          </a:prstGeom>
          <a:noFill/>
        </p:spPr>
        <p:txBody>
          <a:bodyPr wrap="square">
            <a:spAutoFit/>
          </a:bodyPr>
          <a:lstStyle/>
          <a:p>
            <a:r>
              <a:rPr lang="en-IE" sz="1500" b="1" dirty="0">
                <a:solidFill>
                  <a:srgbClr val="00263E"/>
                </a:solidFill>
                <a:latin typeface="Open Sans" panose="020B0604020202020204" charset="0"/>
                <a:ea typeface="Open Sans" panose="020B0604020202020204" charset="0"/>
                <a:cs typeface="Open Sans" panose="020B0604020202020204" charset="0"/>
              </a:rPr>
              <a:t>Class Survey: Forgiveness (Part 2)</a:t>
            </a:r>
          </a:p>
        </p:txBody>
      </p:sp>
      <p:graphicFrame>
        <p:nvGraphicFramePr>
          <p:cNvPr id="5" name="Table 2">
            <a:extLst>
              <a:ext uri="{FF2B5EF4-FFF2-40B4-BE49-F238E27FC236}">
                <a16:creationId xmlns:a16="http://schemas.microsoft.com/office/drawing/2014/main" id="{00D786BE-FE95-481D-A486-B08F88E5852B}"/>
              </a:ext>
            </a:extLst>
          </p:cNvPr>
          <p:cNvGraphicFramePr>
            <a:graphicFrameLocks noGrp="1"/>
          </p:cNvGraphicFramePr>
          <p:nvPr>
            <p:extLst>
              <p:ext uri="{D42A27DB-BD31-4B8C-83A1-F6EECF244321}">
                <p14:modId xmlns:p14="http://schemas.microsoft.com/office/powerpoint/2010/main" val="2660172403"/>
              </p:ext>
            </p:extLst>
          </p:nvPr>
        </p:nvGraphicFramePr>
        <p:xfrm>
          <a:off x="374535" y="527566"/>
          <a:ext cx="8490859" cy="4376365"/>
        </p:xfrm>
        <a:graphic>
          <a:graphicData uri="http://schemas.openxmlformats.org/drawingml/2006/table">
            <a:tbl>
              <a:tblPr firstRow="1" bandRow="1">
                <a:tableStyleId>{5940675A-B579-460E-94D1-54222C63F5DA}</a:tableStyleId>
              </a:tblPr>
              <a:tblGrid>
                <a:gridCol w="1753644">
                  <a:extLst>
                    <a:ext uri="{9D8B030D-6E8A-4147-A177-3AD203B41FA5}">
                      <a16:colId xmlns:a16="http://schemas.microsoft.com/office/drawing/2014/main" val="16751102"/>
                    </a:ext>
                  </a:extLst>
                </a:gridCol>
                <a:gridCol w="1347443">
                  <a:extLst>
                    <a:ext uri="{9D8B030D-6E8A-4147-A177-3AD203B41FA5}">
                      <a16:colId xmlns:a16="http://schemas.microsoft.com/office/drawing/2014/main" val="595151270"/>
                    </a:ext>
                  </a:extLst>
                </a:gridCol>
                <a:gridCol w="1347443">
                  <a:extLst>
                    <a:ext uri="{9D8B030D-6E8A-4147-A177-3AD203B41FA5}">
                      <a16:colId xmlns:a16="http://schemas.microsoft.com/office/drawing/2014/main" val="3195468820"/>
                    </a:ext>
                  </a:extLst>
                </a:gridCol>
                <a:gridCol w="1347443">
                  <a:extLst>
                    <a:ext uri="{9D8B030D-6E8A-4147-A177-3AD203B41FA5}">
                      <a16:colId xmlns:a16="http://schemas.microsoft.com/office/drawing/2014/main" val="449292830"/>
                    </a:ext>
                  </a:extLst>
                </a:gridCol>
                <a:gridCol w="1347443">
                  <a:extLst>
                    <a:ext uri="{9D8B030D-6E8A-4147-A177-3AD203B41FA5}">
                      <a16:colId xmlns:a16="http://schemas.microsoft.com/office/drawing/2014/main" val="684359654"/>
                    </a:ext>
                  </a:extLst>
                </a:gridCol>
                <a:gridCol w="1347443">
                  <a:extLst>
                    <a:ext uri="{9D8B030D-6E8A-4147-A177-3AD203B41FA5}">
                      <a16:colId xmlns:a16="http://schemas.microsoft.com/office/drawing/2014/main" val="174184494"/>
                    </a:ext>
                  </a:extLst>
                </a:gridCol>
              </a:tblGrid>
              <a:tr h="446974">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Question </a:t>
                      </a:r>
                    </a:p>
                  </a:txBody>
                  <a:tcPr/>
                </a:tc>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Student 1</a:t>
                      </a:r>
                    </a:p>
                  </a:txBody>
                  <a:tcPr/>
                </a:tc>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Student 2</a:t>
                      </a:r>
                    </a:p>
                  </a:txBody>
                  <a:tcPr/>
                </a:tc>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Student 3</a:t>
                      </a:r>
                    </a:p>
                  </a:txBody>
                  <a:tcPr/>
                </a:tc>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Student 4</a:t>
                      </a:r>
                    </a:p>
                  </a:txBody>
                  <a:tcPr/>
                </a:tc>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Student 5</a:t>
                      </a:r>
                    </a:p>
                  </a:txBody>
                  <a:tcPr/>
                </a:tc>
                <a:extLst>
                  <a:ext uri="{0D108BD9-81ED-4DB2-BD59-A6C34878D82A}">
                    <a16:rowId xmlns:a16="http://schemas.microsoft.com/office/drawing/2014/main" val="3110273423"/>
                  </a:ext>
                </a:extLst>
              </a:tr>
              <a:tr h="873585">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What happened? </a:t>
                      </a: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extLst>
                  <a:ext uri="{0D108BD9-81ED-4DB2-BD59-A6C34878D82A}">
                    <a16:rowId xmlns:a16="http://schemas.microsoft.com/office/drawing/2014/main" val="4124005924"/>
                  </a:ext>
                </a:extLst>
              </a:tr>
              <a:tr h="873585">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How did you feel?</a:t>
                      </a:r>
                    </a:p>
                    <a:p>
                      <a:r>
                        <a:rPr lang="en-IE" dirty="0">
                          <a:solidFill>
                            <a:srgbClr val="00263E"/>
                          </a:solidFill>
                          <a:latin typeface="Open Sans" panose="020B0604020202020204" charset="0"/>
                          <a:ea typeface="Open Sans" panose="020B0604020202020204" charset="0"/>
                          <a:cs typeface="Open Sans" panose="020B0604020202020204" charset="0"/>
                        </a:rPr>
                        <a:t>Explain your answer</a:t>
                      </a: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extLst>
                  <a:ext uri="{0D108BD9-81ED-4DB2-BD59-A6C34878D82A}">
                    <a16:rowId xmlns:a16="http://schemas.microsoft.com/office/drawing/2014/main" val="1995927013"/>
                  </a:ext>
                </a:extLst>
              </a:tr>
              <a:tr h="1237341">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What did you do to make up for your mistake?</a:t>
                      </a:r>
                    </a:p>
                    <a:p>
                      <a:r>
                        <a:rPr lang="en-IE" dirty="0">
                          <a:solidFill>
                            <a:srgbClr val="00263E"/>
                          </a:solidFill>
                          <a:latin typeface="Open Sans" panose="020B0604020202020204" charset="0"/>
                          <a:ea typeface="Open Sans" panose="020B0604020202020204" charset="0"/>
                          <a:cs typeface="Open Sans" panose="020B0604020202020204" charset="0"/>
                        </a:rPr>
                        <a:t>Explain your answer</a:t>
                      </a: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extLst>
                  <a:ext uri="{0D108BD9-81ED-4DB2-BD59-A6C34878D82A}">
                    <a16:rowId xmlns:a16="http://schemas.microsoft.com/office/drawing/2014/main" val="1433527008"/>
                  </a:ext>
                </a:extLst>
              </a:tr>
              <a:tr h="676324">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How could we use our Friends Values to encourage forgiveness? </a:t>
                      </a: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extLst>
                  <a:ext uri="{0D108BD9-81ED-4DB2-BD59-A6C34878D82A}">
                    <a16:rowId xmlns:a16="http://schemas.microsoft.com/office/drawing/2014/main" val="7732221"/>
                  </a:ext>
                </a:extLst>
              </a:tr>
            </a:tbl>
          </a:graphicData>
        </a:graphic>
      </p:graphicFrame>
    </p:spTree>
    <p:extLst>
      <p:ext uri="{BB962C8B-B14F-4D97-AF65-F5344CB8AC3E}">
        <p14:creationId xmlns:p14="http://schemas.microsoft.com/office/powerpoint/2010/main" val="454720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yStencil Pro Medium" panose="02000605080000020003" pitchFamily="50" charset="0"/>
              </a:rPr>
              <a:t>H</a:t>
            </a:r>
            <a:r>
              <a:rPr lang="en-IE" dirty="0">
                <a:latin typeface="TyStencil Pro Medium" panose="02000605080000020003" pitchFamily="50" charset="0"/>
              </a:rPr>
              <a:t>o</a:t>
            </a:r>
            <a:r>
              <a:rPr lang="en" dirty="0">
                <a:latin typeface="TyStencil Pro Medium" panose="02000605080000020003" pitchFamily="50" charset="0"/>
              </a:rPr>
              <a:t>w to use this resource</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139700" indent="0">
              <a:buNone/>
            </a:pPr>
            <a:r>
              <a:rPr lang="en-IE" sz="1000" dirty="0"/>
              <a:t>This is part of a series of practical guides to teaching different curriculum areas through art. </a:t>
            </a:r>
          </a:p>
          <a:p>
            <a:pPr marL="139700" indent="0">
              <a:buNone/>
            </a:pPr>
            <a:endParaRPr lang="en-IE" sz="1000" dirty="0"/>
          </a:p>
          <a:p>
            <a:pPr marL="139700" indent="0">
              <a:buNone/>
            </a:pPr>
            <a:r>
              <a:rPr lang="en-IE" sz="1000" dirty="0"/>
              <a:t>Each resource provides you with:</a:t>
            </a:r>
          </a:p>
          <a:p>
            <a:pPr>
              <a:buFont typeface="Arial" panose="020B0604020202020204" pitchFamily="34" charset="0"/>
              <a:buChar char="•"/>
            </a:pPr>
            <a:r>
              <a:rPr lang="en-IE" sz="1000" dirty="0"/>
              <a:t>A PowerPoint slide show for you and your class to read through</a:t>
            </a:r>
          </a:p>
          <a:p>
            <a:pPr>
              <a:buFont typeface="Arial" panose="020B0604020202020204" pitchFamily="34" charset="0"/>
              <a:buChar char="•"/>
            </a:pPr>
            <a:r>
              <a:rPr lang="en-IE" sz="1000" dirty="0"/>
              <a:t>Images of a key artwork from the Gallery’s collection</a:t>
            </a:r>
          </a:p>
          <a:p>
            <a:pPr>
              <a:buFont typeface="Arial" panose="020B0604020202020204" pitchFamily="34" charset="0"/>
              <a:buChar char="•"/>
            </a:pPr>
            <a:r>
              <a:rPr lang="en-IE" sz="1000" dirty="0"/>
              <a:t>Information about the painting and the artist</a:t>
            </a:r>
          </a:p>
          <a:p>
            <a:pPr>
              <a:buFont typeface="Arial" panose="020B0604020202020204" pitchFamily="34" charset="0"/>
              <a:buChar char="•"/>
            </a:pPr>
            <a:r>
              <a:rPr lang="en-IE" sz="1000" dirty="0"/>
              <a:t>Looking and responding questions to ask your class</a:t>
            </a:r>
          </a:p>
          <a:p>
            <a:pPr>
              <a:buFont typeface="Arial" panose="020B0604020202020204" pitchFamily="34" charset="0"/>
              <a:buChar char="•"/>
            </a:pPr>
            <a:r>
              <a:rPr lang="en-IE" sz="1000" dirty="0"/>
              <a:t>Discussion points </a:t>
            </a:r>
          </a:p>
          <a:p>
            <a:pPr>
              <a:buFont typeface="Arial" panose="020B0604020202020204" pitchFamily="34" charset="0"/>
              <a:buChar char="•"/>
            </a:pPr>
            <a:r>
              <a:rPr lang="en-IE" sz="1000" dirty="0"/>
              <a:t>Curriculum-linked lessons based on the work</a:t>
            </a:r>
          </a:p>
          <a:p>
            <a:pPr marL="0" lvl="0" indent="0" algn="l" rtl="0">
              <a:spcBef>
                <a:spcPts val="0"/>
              </a:spcBef>
              <a:spcAft>
                <a:spcPts val="0"/>
              </a:spcAft>
              <a:buNone/>
            </a:pPr>
            <a:endParaRPr lang="en-IE" sz="1000" dirty="0"/>
          </a:p>
          <a:p>
            <a:pPr marL="0" lvl="0" indent="0" algn="l" rtl="0">
              <a:spcBef>
                <a:spcPts val="0"/>
              </a:spcBef>
              <a:spcAft>
                <a:spcPts val="0"/>
              </a:spcAft>
              <a:buNone/>
            </a:pPr>
            <a:endParaRPr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3" name="Text Placeholder 2">
            <a:extLst>
              <a:ext uri="{FF2B5EF4-FFF2-40B4-BE49-F238E27FC236}">
                <a16:creationId xmlns:a16="http://schemas.microsoft.com/office/drawing/2014/main" id="{7F907DF6-B766-4165-980B-672ECACF2256}"/>
              </a:ext>
            </a:extLst>
          </p:cNvPr>
          <p:cNvSpPr>
            <a:spLocks noGrp="1"/>
          </p:cNvSpPr>
          <p:nvPr>
            <p:ph type="body" idx="2"/>
          </p:nvPr>
        </p:nvSpPr>
        <p:spPr>
          <a:xfrm>
            <a:off x="5650572" y="2059387"/>
            <a:ext cx="3071400" cy="2545687"/>
          </a:xfrm>
        </p:spPr>
        <p:txBody>
          <a:bodyPr/>
          <a:lstStyle/>
          <a:p>
            <a:pPr>
              <a:buFont typeface="Arial" panose="020B0604020202020204" pitchFamily="34" charset="0"/>
              <a:buChar char="•"/>
            </a:pPr>
            <a:r>
              <a:rPr lang="en-IE" sz="1000" dirty="0"/>
              <a:t>Worksheets to print out and use along with the lessons</a:t>
            </a:r>
          </a:p>
          <a:p>
            <a:pPr>
              <a:buFont typeface="Arial" panose="020B0604020202020204" pitchFamily="34" charset="0"/>
              <a:buChar char="•"/>
            </a:pPr>
            <a:r>
              <a:rPr lang="en-IE" sz="1000" dirty="0"/>
              <a:t>A resource list of additional websites that you can use for further research and reading</a:t>
            </a:r>
          </a:p>
          <a:p>
            <a:pPr>
              <a:buFont typeface="Arial" panose="020B0604020202020204" pitchFamily="34" charset="0"/>
              <a:buChar char="•"/>
            </a:pPr>
            <a:r>
              <a:rPr lang="en-IE" sz="1000" dirty="0"/>
              <a:t>Additional lesson ideas for other subjects </a:t>
            </a:r>
          </a:p>
          <a:p>
            <a:endParaRPr lang="en-IE" dirty="0"/>
          </a:p>
        </p:txBody>
      </p:sp>
    </p:spTree>
    <p:extLst>
      <p:ext uri="{BB962C8B-B14F-4D97-AF65-F5344CB8AC3E}">
        <p14:creationId xmlns:p14="http://schemas.microsoft.com/office/powerpoint/2010/main" val="1449454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E95FA3-2DAB-43A3-8CD9-9343EF94AD57}"/>
              </a:ext>
            </a:extLst>
          </p:cNvPr>
          <p:cNvSpPr txBox="1"/>
          <p:nvPr/>
        </p:nvSpPr>
        <p:spPr>
          <a:xfrm>
            <a:off x="278606" y="204401"/>
            <a:ext cx="4572000" cy="553998"/>
          </a:xfrm>
          <a:prstGeom prst="rect">
            <a:avLst/>
          </a:prstGeom>
          <a:noFill/>
        </p:spPr>
        <p:txBody>
          <a:bodyPr wrap="square">
            <a:spAutoFit/>
          </a:bodyPr>
          <a:lstStyle/>
          <a:p>
            <a:r>
              <a:rPr lang="en-IE" sz="1500" b="1" dirty="0">
                <a:solidFill>
                  <a:srgbClr val="00263E"/>
                </a:solidFill>
                <a:latin typeface="Open Sans" panose="020B0604020202020204" charset="0"/>
                <a:ea typeface="Open Sans" panose="020B0604020202020204" charset="0"/>
                <a:cs typeface="Open Sans" panose="020B0604020202020204" charset="0"/>
              </a:rPr>
              <a:t>Forgiveness: Think / Pair / Share and fill in</a:t>
            </a:r>
          </a:p>
          <a:p>
            <a:r>
              <a:rPr lang="en-IE" sz="1500" dirty="0">
                <a:solidFill>
                  <a:srgbClr val="00263E"/>
                </a:solidFill>
                <a:latin typeface="Open Sans" panose="020B0604020202020204" charset="0"/>
                <a:ea typeface="Open Sans" panose="020B0604020202020204" charset="0"/>
                <a:cs typeface="Open Sans" panose="020B0604020202020204" charset="0"/>
              </a:rPr>
              <a:t>Would you forgive the following? </a:t>
            </a:r>
          </a:p>
        </p:txBody>
      </p:sp>
      <p:graphicFrame>
        <p:nvGraphicFramePr>
          <p:cNvPr id="4" name="Table 4">
            <a:extLst>
              <a:ext uri="{FF2B5EF4-FFF2-40B4-BE49-F238E27FC236}">
                <a16:creationId xmlns:a16="http://schemas.microsoft.com/office/drawing/2014/main" id="{CF1C0C91-912F-4614-8409-2F5C04FABC65}"/>
              </a:ext>
            </a:extLst>
          </p:cNvPr>
          <p:cNvGraphicFramePr>
            <a:graphicFrameLocks noGrp="1"/>
          </p:cNvGraphicFramePr>
          <p:nvPr>
            <p:extLst>
              <p:ext uri="{D42A27DB-BD31-4B8C-83A1-F6EECF244321}">
                <p14:modId xmlns:p14="http://schemas.microsoft.com/office/powerpoint/2010/main" val="465182388"/>
              </p:ext>
            </p:extLst>
          </p:nvPr>
        </p:nvGraphicFramePr>
        <p:xfrm>
          <a:off x="371789" y="758399"/>
          <a:ext cx="8309988" cy="1854200"/>
        </p:xfrm>
        <a:graphic>
          <a:graphicData uri="http://schemas.openxmlformats.org/drawingml/2006/table">
            <a:tbl>
              <a:tblPr firstRow="1" bandRow="1">
                <a:tableStyleId>{5940675A-B579-460E-94D1-54222C63F5DA}</a:tableStyleId>
              </a:tblPr>
              <a:tblGrid>
                <a:gridCol w="4622242">
                  <a:extLst>
                    <a:ext uri="{9D8B030D-6E8A-4147-A177-3AD203B41FA5}">
                      <a16:colId xmlns:a16="http://schemas.microsoft.com/office/drawing/2014/main" val="1737074185"/>
                    </a:ext>
                  </a:extLst>
                </a:gridCol>
                <a:gridCol w="3687746">
                  <a:extLst>
                    <a:ext uri="{9D8B030D-6E8A-4147-A177-3AD203B41FA5}">
                      <a16:colId xmlns:a16="http://schemas.microsoft.com/office/drawing/2014/main" val="2575317273"/>
                    </a:ext>
                  </a:extLst>
                </a:gridCol>
              </a:tblGrid>
              <a:tr h="370840">
                <a:tc>
                  <a:txBody>
                    <a:bodyPr/>
                    <a:lstStyle/>
                    <a:p>
                      <a:pPr marL="0" indent="0">
                        <a:buNone/>
                      </a:pPr>
                      <a:r>
                        <a:rPr lang="en-IE" sz="1400" dirty="0">
                          <a:solidFill>
                            <a:srgbClr val="00263E"/>
                          </a:solidFill>
                          <a:latin typeface="Open Sans" panose="020B0604020202020204" charset="0"/>
                          <a:ea typeface="Open Sans" panose="020B0604020202020204" charset="0"/>
                          <a:cs typeface="Open Sans" panose="020B0604020202020204" charset="0"/>
                        </a:rPr>
                        <a:t>Your friend copies your homework.</a:t>
                      </a:r>
                    </a:p>
                  </a:txBody>
                  <a:tcPr/>
                </a:tc>
                <a:tc>
                  <a:txBody>
                    <a:bodyPr/>
                    <a:lstStyle/>
                    <a:p>
                      <a:endParaRPr lang="en-IE" dirty="0"/>
                    </a:p>
                  </a:txBody>
                  <a:tcPr/>
                </a:tc>
                <a:extLst>
                  <a:ext uri="{0D108BD9-81ED-4DB2-BD59-A6C34878D82A}">
                    <a16:rowId xmlns:a16="http://schemas.microsoft.com/office/drawing/2014/main" val="4016986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00263E"/>
                          </a:solidFill>
                          <a:latin typeface="Open Sans" panose="020B0604020202020204" charset="0"/>
                          <a:ea typeface="Open Sans" panose="020B0604020202020204" charset="0"/>
                          <a:cs typeface="Open Sans" panose="020B0604020202020204" charset="0"/>
                        </a:rPr>
                        <a:t>Your favourite toy is broken by your brother / sister.</a:t>
                      </a:r>
                    </a:p>
                  </a:txBody>
                  <a:tcPr/>
                </a:tc>
                <a:tc>
                  <a:txBody>
                    <a:bodyPr/>
                    <a:lstStyle/>
                    <a:p>
                      <a:endParaRPr lang="en-IE" dirty="0"/>
                    </a:p>
                  </a:txBody>
                  <a:tcPr/>
                </a:tc>
                <a:extLst>
                  <a:ext uri="{0D108BD9-81ED-4DB2-BD59-A6C34878D82A}">
                    <a16:rowId xmlns:a16="http://schemas.microsoft.com/office/drawing/2014/main" val="14181886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00263E"/>
                          </a:solidFill>
                          <a:latin typeface="Open Sans" panose="020B0604020202020204" charset="0"/>
                          <a:ea typeface="Open Sans" panose="020B0604020202020204" charset="0"/>
                          <a:cs typeface="Open Sans" panose="020B0604020202020204" charset="0"/>
                        </a:rPr>
                        <a:t>Your phone is stolen by someone you know.</a:t>
                      </a:r>
                    </a:p>
                  </a:txBody>
                  <a:tcPr/>
                </a:tc>
                <a:tc>
                  <a:txBody>
                    <a:bodyPr/>
                    <a:lstStyle/>
                    <a:p>
                      <a:endParaRPr lang="en-IE" dirty="0"/>
                    </a:p>
                  </a:txBody>
                  <a:tcPr/>
                </a:tc>
                <a:extLst>
                  <a:ext uri="{0D108BD9-81ED-4DB2-BD59-A6C34878D82A}">
                    <a16:rowId xmlns:a16="http://schemas.microsoft.com/office/drawing/2014/main" val="30846807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00263E"/>
                          </a:solidFill>
                          <a:latin typeface="Open Sans" panose="020B0604020202020204" charset="0"/>
                          <a:ea typeface="Open Sans" panose="020B0604020202020204" charset="0"/>
                          <a:cs typeface="Open Sans" panose="020B0604020202020204" charset="0"/>
                        </a:rPr>
                        <a:t>Someone bumps into you on yard. </a:t>
                      </a:r>
                    </a:p>
                  </a:txBody>
                  <a:tcPr/>
                </a:tc>
                <a:tc>
                  <a:txBody>
                    <a:bodyPr/>
                    <a:lstStyle/>
                    <a:p>
                      <a:endParaRPr lang="en-IE" dirty="0"/>
                    </a:p>
                  </a:txBody>
                  <a:tcPr/>
                </a:tc>
                <a:extLst>
                  <a:ext uri="{0D108BD9-81ED-4DB2-BD59-A6C34878D82A}">
                    <a16:rowId xmlns:a16="http://schemas.microsoft.com/office/drawing/2014/main" val="35483536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00263E"/>
                          </a:solidFill>
                          <a:latin typeface="Open Sans" panose="020B0604020202020204" charset="0"/>
                          <a:ea typeface="Open Sans" panose="020B0604020202020204" charset="0"/>
                          <a:cs typeface="Open Sans" panose="020B0604020202020204" charset="0"/>
                        </a:rPr>
                        <a:t>Your best friend tells everyone your secret. </a:t>
                      </a:r>
                    </a:p>
                  </a:txBody>
                  <a:tcPr/>
                </a:tc>
                <a:tc>
                  <a:txBody>
                    <a:bodyPr/>
                    <a:lstStyle/>
                    <a:p>
                      <a:endParaRPr lang="en-IE" dirty="0"/>
                    </a:p>
                  </a:txBody>
                  <a:tcPr/>
                </a:tc>
                <a:extLst>
                  <a:ext uri="{0D108BD9-81ED-4DB2-BD59-A6C34878D82A}">
                    <a16:rowId xmlns:a16="http://schemas.microsoft.com/office/drawing/2014/main" val="3235892774"/>
                  </a:ext>
                </a:extLst>
              </a:tr>
            </a:tbl>
          </a:graphicData>
        </a:graphic>
      </p:graphicFrame>
      <p:graphicFrame>
        <p:nvGraphicFramePr>
          <p:cNvPr id="6" name="Table 6">
            <a:extLst>
              <a:ext uri="{FF2B5EF4-FFF2-40B4-BE49-F238E27FC236}">
                <a16:creationId xmlns:a16="http://schemas.microsoft.com/office/drawing/2014/main" id="{D4ACA2C3-E023-4F8B-86C0-60FBF564FD49}"/>
              </a:ext>
            </a:extLst>
          </p:cNvPr>
          <p:cNvGraphicFramePr>
            <a:graphicFrameLocks noGrp="1"/>
          </p:cNvGraphicFramePr>
          <p:nvPr>
            <p:extLst>
              <p:ext uri="{D42A27DB-BD31-4B8C-83A1-F6EECF244321}">
                <p14:modId xmlns:p14="http://schemas.microsoft.com/office/powerpoint/2010/main" val="2664074763"/>
              </p:ext>
            </p:extLst>
          </p:nvPr>
        </p:nvGraphicFramePr>
        <p:xfrm>
          <a:off x="371789" y="2767734"/>
          <a:ext cx="8309988" cy="2255520"/>
        </p:xfrm>
        <a:graphic>
          <a:graphicData uri="http://schemas.openxmlformats.org/drawingml/2006/table">
            <a:tbl>
              <a:tblPr firstRow="1" bandRow="1">
                <a:tableStyleId>{5940675A-B579-460E-94D1-54222C63F5DA}</a:tableStyleId>
              </a:tblPr>
              <a:tblGrid>
                <a:gridCol w="333964">
                  <a:extLst>
                    <a:ext uri="{9D8B030D-6E8A-4147-A177-3AD203B41FA5}">
                      <a16:colId xmlns:a16="http://schemas.microsoft.com/office/drawing/2014/main" val="4031525379"/>
                    </a:ext>
                  </a:extLst>
                </a:gridCol>
                <a:gridCol w="7976024">
                  <a:extLst>
                    <a:ext uri="{9D8B030D-6E8A-4147-A177-3AD203B41FA5}">
                      <a16:colId xmlns:a16="http://schemas.microsoft.com/office/drawing/2014/main" val="2041266438"/>
                    </a:ext>
                  </a:extLst>
                </a:gridCol>
              </a:tblGrid>
              <a:tr h="571654">
                <a:tc gridSpan="2">
                  <a:txBody>
                    <a:bodyPr/>
                    <a:lstStyle/>
                    <a:p>
                      <a:r>
                        <a:rPr lang="en-IE" b="1" dirty="0">
                          <a:solidFill>
                            <a:srgbClr val="00263E"/>
                          </a:solidFill>
                          <a:latin typeface="Open Sans" panose="020B0604020202020204" charset="0"/>
                          <a:ea typeface="Open Sans" panose="020B0604020202020204" charset="0"/>
                          <a:cs typeface="Open Sans" panose="020B0604020202020204" charset="0"/>
                        </a:rPr>
                        <a:t>Forgiveness rules</a:t>
                      </a:r>
                    </a:p>
                    <a:p>
                      <a:r>
                        <a:rPr lang="en-IE" dirty="0">
                          <a:solidFill>
                            <a:srgbClr val="00263E"/>
                          </a:solidFill>
                          <a:latin typeface="Open Sans" panose="020B0604020202020204" charset="0"/>
                          <a:ea typeface="Open Sans" panose="020B0604020202020204" charset="0"/>
                          <a:cs typeface="Open Sans" panose="020B0604020202020204" charset="0"/>
                        </a:rPr>
                        <a:t>Imagine you are being asked for forgiveness. Write 5 things that could or should happen for you to forgive</a:t>
                      </a:r>
                    </a:p>
                  </a:txBody>
                  <a:tcPr/>
                </a:tc>
                <a:tc hMerge="1">
                  <a:txBody>
                    <a:bodyPr/>
                    <a:lstStyle/>
                    <a:p>
                      <a:endParaRPr lang="en-IE" dirty="0"/>
                    </a:p>
                  </a:txBody>
                  <a:tcPr/>
                </a:tc>
                <a:extLst>
                  <a:ext uri="{0D108BD9-81ED-4DB2-BD59-A6C34878D82A}">
                    <a16:rowId xmlns:a16="http://schemas.microsoft.com/office/drawing/2014/main" val="3139337076"/>
                  </a:ext>
                </a:extLst>
              </a:tr>
              <a:tr h="289797">
                <a:tc>
                  <a:txBody>
                    <a:bodyPr/>
                    <a:lstStyle/>
                    <a:p>
                      <a:r>
                        <a:rPr lang="en-IE" dirty="0">
                          <a:solidFill>
                            <a:srgbClr val="00263E"/>
                          </a:solidFill>
                        </a:rPr>
                        <a:t>1</a:t>
                      </a:r>
                    </a:p>
                  </a:txBody>
                  <a:tcPr/>
                </a:tc>
                <a:tc>
                  <a:txBody>
                    <a:bodyPr/>
                    <a:lstStyle/>
                    <a:p>
                      <a:endParaRPr lang="en-IE" dirty="0"/>
                    </a:p>
                  </a:txBody>
                  <a:tcPr/>
                </a:tc>
                <a:extLst>
                  <a:ext uri="{0D108BD9-81ED-4DB2-BD59-A6C34878D82A}">
                    <a16:rowId xmlns:a16="http://schemas.microsoft.com/office/drawing/2014/main" val="942475426"/>
                  </a:ext>
                </a:extLst>
              </a:tr>
              <a:tr h="289797">
                <a:tc>
                  <a:txBody>
                    <a:bodyPr/>
                    <a:lstStyle/>
                    <a:p>
                      <a:r>
                        <a:rPr lang="en-IE" dirty="0">
                          <a:solidFill>
                            <a:srgbClr val="00263E"/>
                          </a:solidFill>
                        </a:rPr>
                        <a:t>2</a:t>
                      </a:r>
                    </a:p>
                  </a:txBody>
                  <a:tcPr/>
                </a:tc>
                <a:tc>
                  <a:txBody>
                    <a:bodyPr/>
                    <a:lstStyle/>
                    <a:p>
                      <a:endParaRPr lang="en-IE" dirty="0"/>
                    </a:p>
                  </a:txBody>
                  <a:tcPr/>
                </a:tc>
                <a:extLst>
                  <a:ext uri="{0D108BD9-81ED-4DB2-BD59-A6C34878D82A}">
                    <a16:rowId xmlns:a16="http://schemas.microsoft.com/office/drawing/2014/main" val="1320754615"/>
                  </a:ext>
                </a:extLst>
              </a:tr>
              <a:tr h="289797">
                <a:tc>
                  <a:txBody>
                    <a:bodyPr/>
                    <a:lstStyle/>
                    <a:p>
                      <a:r>
                        <a:rPr lang="en-IE" dirty="0">
                          <a:solidFill>
                            <a:srgbClr val="00263E"/>
                          </a:solidFill>
                        </a:rPr>
                        <a:t>3</a:t>
                      </a:r>
                    </a:p>
                  </a:txBody>
                  <a:tcPr/>
                </a:tc>
                <a:tc>
                  <a:txBody>
                    <a:bodyPr/>
                    <a:lstStyle/>
                    <a:p>
                      <a:endParaRPr lang="en-IE" dirty="0"/>
                    </a:p>
                  </a:txBody>
                  <a:tcPr/>
                </a:tc>
                <a:extLst>
                  <a:ext uri="{0D108BD9-81ED-4DB2-BD59-A6C34878D82A}">
                    <a16:rowId xmlns:a16="http://schemas.microsoft.com/office/drawing/2014/main" val="2154792711"/>
                  </a:ext>
                </a:extLst>
              </a:tr>
              <a:tr h="289797">
                <a:tc>
                  <a:txBody>
                    <a:bodyPr/>
                    <a:lstStyle/>
                    <a:p>
                      <a:r>
                        <a:rPr lang="en-IE" dirty="0">
                          <a:solidFill>
                            <a:srgbClr val="00263E"/>
                          </a:solidFill>
                        </a:rPr>
                        <a:t>4</a:t>
                      </a:r>
                    </a:p>
                  </a:txBody>
                  <a:tcPr/>
                </a:tc>
                <a:tc>
                  <a:txBody>
                    <a:bodyPr/>
                    <a:lstStyle/>
                    <a:p>
                      <a:endParaRPr lang="en-IE" dirty="0"/>
                    </a:p>
                  </a:txBody>
                  <a:tcPr/>
                </a:tc>
                <a:extLst>
                  <a:ext uri="{0D108BD9-81ED-4DB2-BD59-A6C34878D82A}">
                    <a16:rowId xmlns:a16="http://schemas.microsoft.com/office/drawing/2014/main" val="2550071837"/>
                  </a:ext>
                </a:extLst>
              </a:tr>
              <a:tr h="289797">
                <a:tc>
                  <a:txBody>
                    <a:bodyPr/>
                    <a:lstStyle/>
                    <a:p>
                      <a:r>
                        <a:rPr lang="en-IE" dirty="0">
                          <a:solidFill>
                            <a:srgbClr val="00263E"/>
                          </a:solidFill>
                        </a:rPr>
                        <a:t>5</a:t>
                      </a:r>
                    </a:p>
                  </a:txBody>
                  <a:tcPr/>
                </a:tc>
                <a:tc>
                  <a:txBody>
                    <a:bodyPr/>
                    <a:lstStyle/>
                    <a:p>
                      <a:endParaRPr lang="en-IE" dirty="0"/>
                    </a:p>
                  </a:txBody>
                  <a:tcPr/>
                </a:tc>
                <a:extLst>
                  <a:ext uri="{0D108BD9-81ED-4DB2-BD59-A6C34878D82A}">
                    <a16:rowId xmlns:a16="http://schemas.microsoft.com/office/drawing/2014/main" val="3070218069"/>
                  </a:ext>
                </a:extLst>
              </a:tr>
            </a:tbl>
          </a:graphicData>
        </a:graphic>
      </p:graphicFrame>
    </p:spTree>
    <p:extLst>
      <p:ext uri="{BB962C8B-B14F-4D97-AF65-F5344CB8AC3E}">
        <p14:creationId xmlns:p14="http://schemas.microsoft.com/office/powerpoint/2010/main" val="208751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E95FA3-2DAB-43A3-8CD9-9343EF94AD57}"/>
              </a:ext>
            </a:extLst>
          </p:cNvPr>
          <p:cNvSpPr txBox="1"/>
          <p:nvPr/>
        </p:nvSpPr>
        <p:spPr>
          <a:xfrm>
            <a:off x="275897" y="209426"/>
            <a:ext cx="4572000" cy="323165"/>
          </a:xfrm>
          <a:prstGeom prst="rect">
            <a:avLst/>
          </a:prstGeom>
          <a:noFill/>
        </p:spPr>
        <p:txBody>
          <a:bodyPr wrap="square">
            <a:spAutoFit/>
          </a:bodyPr>
          <a:lstStyle/>
          <a:p>
            <a:r>
              <a:rPr lang="en-IE" sz="1500" b="1" dirty="0">
                <a:solidFill>
                  <a:srgbClr val="00263E"/>
                </a:solidFill>
                <a:latin typeface="Open Sans" panose="020B0604020202020204" charset="0"/>
                <a:ea typeface="Open Sans" panose="020B0604020202020204" charset="0"/>
                <a:cs typeface="Open Sans" panose="020B0604020202020204" charset="0"/>
              </a:rPr>
              <a:t>Saying Sorry (Part 1)</a:t>
            </a:r>
          </a:p>
        </p:txBody>
      </p:sp>
      <p:sp>
        <p:nvSpPr>
          <p:cNvPr id="7" name="TextBox 6">
            <a:extLst>
              <a:ext uri="{FF2B5EF4-FFF2-40B4-BE49-F238E27FC236}">
                <a16:creationId xmlns:a16="http://schemas.microsoft.com/office/drawing/2014/main" id="{8E238009-B884-41C8-B6AF-B3972C5FDD6D}"/>
              </a:ext>
            </a:extLst>
          </p:cNvPr>
          <p:cNvSpPr txBox="1"/>
          <p:nvPr/>
        </p:nvSpPr>
        <p:spPr>
          <a:xfrm>
            <a:off x="275897" y="532591"/>
            <a:ext cx="8516411" cy="3017173"/>
          </a:xfrm>
          <a:prstGeom prst="rect">
            <a:avLst/>
          </a:prstGeom>
          <a:noFill/>
        </p:spPr>
        <p:txBody>
          <a:bodyPr wrap="square" rtlCol="0">
            <a:spAutoFit/>
          </a:bodyPr>
          <a:lstStyle/>
          <a:p>
            <a:pPr>
              <a:lnSpc>
                <a:spcPct val="107000"/>
              </a:lnSpc>
              <a:spcAft>
                <a:spcPts val="800"/>
              </a:spcAft>
            </a:pPr>
            <a:r>
              <a:rPr lang="en-GB" sz="1200" dirty="0">
                <a:solidFill>
                  <a:srgbClr val="00263E"/>
                </a:solidFill>
                <a:effectLst/>
                <a:latin typeface="Open Sans" panose="020B0604020202020204" charset="0"/>
                <a:ea typeface="Open Sans" panose="020B0604020202020204" charset="0"/>
                <a:cs typeface="Open Sans" panose="020B0604020202020204" charset="0"/>
              </a:rPr>
              <a:t>Do you think the Prodigal Son said sorry to his parents and brother? </a:t>
            </a:r>
          </a:p>
          <a:p>
            <a:pPr>
              <a:lnSpc>
                <a:spcPct val="107000"/>
              </a:lnSpc>
              <a:spcAft>
                <a:spcPts val="800"/>
              </a:spcAft>
            </a:pPr>
            <a:endParaRPr lang="en-GB" sz="1200" dirty="0">
              <a:solidFill>
                <a:srgbClr val="00263E"/>
              </a:solidFill>
              <a:latin typeface="Open Sans" panose="020B0604020202020204" charset="0"/>
              <a:ea typeface="Open Sans" panose="020B0604020202020204" charset="0"/>
              <a:cs typeface="Open Sans" panose="020B0604020202020204" charset="0"/>
            </a:endParaRPr>
          </a:p>
          <a:p>
            <a:pPr>
              <a:lnSpc>
                <a:spcPct val="107000"/>
              </a:lnSpc>
              <a:spcAft>
                <a:spcPts val="800"/>
              </a:spcAft>
            </a:pPr>
            <a:r>
              <a:rPr lang="en-GB" sz="1200" dirty="0">
                <a:solidFill>
                  <a:srgbClr val="00263E"/>
                </a:solidFill>
                <a:latin typeface="Open Sans" panose="020B0604020202020204" charset="0"/>
                <a:ea typeface="Open Sans" panose="020B0604020202020204" charset="0"/>
                <a:cs typeface="Open Sans" panose="020B0604020202020204" charset="0"/>
              </a:rPr>
              <a:t>T</a:t>
            </a:r>
            <a:r>
              <a:rPr lang="en-GB" sz="1200" dirty="0">
                <a:solidFill>
                  <a:srgbClr val="00263E"/>
                </a:solidFill>
                <a:effectLst/>
                <a:latin typeface="Open Sans" panose="020B0604020202020204" charset="0"/>
                <a:ea typeface="Open Sans" panose="020B0604020202020204" charset="0"/>
                <a:cs typeface="Open Sans" panose="020B0604020202020204" charset="0"/>
              </a:rPr>
              <a:t>alk to your partner about what you think the word ‘sorry’ means. </a:t>
            </a:r>
          </a:p>
          <a:p>
            <a:pPr>
              <a:lnSpc>
                <a:spcPct val="107000"/>
              </a:lnSpc>
              <a:spcAft>
                <a:spcPts val="800"/>
              </a:spcAft>
            </a:pPr>
            <a:r>
              <a:rPr lang="en-GB" sz="1200" dirty="0">
                <a:solidFill>
                  <a:srgbClr val="00263E"/>
                </a:solidFill>
                <a:latin typeface="Open Sans" panose="020B0604020202020204" charset="0"/>
                <a:ea typeface="Open Sans" panose="020B0604020202020204" charset="0"/>
                <a:cs typeface="Open Sans" panose="020B0604020202020204" charset="0"/>
              </a:rPr>
              <a:t>The word sorry can mean a few things;</a:t>
            </a:r>
          </a:p>
          <a:p>
            <a:pPr marL="285750" indent="-285750">
              <a:lnSpc>
                <a:spcPct val="107000"/>
              </a:lnSpc>
              <a:spcAft>
                <a:spcPts val="800"/>
              </a:spcAft>
              <a:buFont typeface="Arial" panose="020B0604020202020204" pitchFamily="34" charset="0"/>
              <a:buChar char="•"/>
            </a:pPr>
            <a:r>
              <a:rPr lang="en-GB" sz="1200" dirty="0">
                <a:solidFill>
                  <a:srgbClr val="00263E"/>
                </a:solidFill>
                <a:latin typeface="Open Sans" panose="020B0604020202020204" charset="0"/>
                <a:ea typeface="Open Sans" panose="020B0604020202020204" charset="0"/>
                <a:cs typeface="Open Sans" panose="020B0604020202020204" charset="0"/>
              </a:rPr>
              <a:t>If something bad has happened to someone, you might feel sorry for them. You might say, “I’m sorry that you hurt your arm”; </a:t>
            </a:r>
          </a:p>
          <a:p>
            <a:pPr marL="285750" indent="-285750">
              <a:lnSpc>
                <a:spcPct val="107000"/>
              </a:lnSpc>
              <a:spcAft>
                <a:spcPts val="800"/>
              </a:spcAft>
              <a:buFont typeface="Arial" panose="020B0604020202020204" pitchFamily="34" charset="0"/>
              <a:buChar char="•"/>
            </a:pPr>
            <a:r>
              <a:rPr lang="en-GB" sz="1200" dirty="0">
                <a:solidFill>
                  <a:srgbClr val="00263E"/>
                </a:solidFill>
                <a:latin typeface="Open Sans" panose="020B0604020202020204" charset="0"/>
                <a:ea typeface="Open Sans" panose="020B0604020202020204" charset="0"/>
                <a:cs typeface="Open Sans" panose="020B0604020202020204" charset="0"/>
              </a:rPr>
              <a:t>‘Feeling sorry’ is when you have done something wrong and regret it so you might say, “I’m sorry that I shouted at you”;</a:t>
            </a:r>
          </a:p>
          <a:p>
            <a:pPr marL="285750" indent="-285750">
              <a:lnSpc>
                <a:spcPct val="107000"/>
              </a:lnSpc>
              <a:spcAft>
                <a:spcPts val="800"/>
              </a:spcAft>
              <a:buFont typeface="Arial" panose="020B0604020202020204" pitchFamily="34" charset="0"/>
              <a:buChar char="•"/>
            </a:pPr>
            <a:r>
              <a:rPr lang="en-GB" sz="1200" dirty="0">
                <a:solidFill>
                  <a:srgbClr val="00263E"/>
                </a:solidFill>
                <a:latin typeface="Open Sans" panose="020B0604020202020204" charset="0"/>
                <a:ea typeface="Open Sans" panose="020B0604020202020204" charset="0"/>
                <a:cs typeface="Open Sans" panose="020B0604020202020204" charset="0"/>
              </a:rPr>
              <a:t>Sometimes, you can say the word when you are asking someone a favour. You might say, “Sorry, could I please borrow a pen?”</a:t>
            </a:r>
          </a:p>
          <a:p>
            <a:pPr>
              <a:lnSpc>
                <a:spcPct val="107000"/>
              </a:lnSpc>
              <a:spcAft>
                <a:spcPts val="800"/>
              </a:spcAft>
            </a:pPr>
            <a:endParaRPr lang="en-IE" dirty="0">
              <a:solidFill>
                <a:srgbClr val="00263E"/>
              </a:solidFill>
              <a:effectLst/>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524304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E95FA3-2DAB-43A3-8CD9-9343EF94AD57}"/>
              </a:ext>
            </a:extLst>
          </p:cNvPr>
          <p:cNvSpPr txBox="1"/>
          <p:nvPr/>
        </p:nvSpPr>
        <p:spPr>
          <a:xfrm>
            <a:off x="275897" y="209426"/>
            <a:ext cx="4572000" cy="323165"/>
          </a:xfrm>
          <a:prstGeom prst="rect">
            <a:avLst/>
          </a:prstGeom>
          <a:noFill/>
        </p:spPr>
        <p:txBody>
          <a:bodyPr wrap="square">
            <a:spAutoFit/>
          </a:bodyPr>
          <a:lstStyle/>
          <a:p>
            <a:r>
              <a:rPr lang="en-IE" sz="1500" b="1" dirty="0">
                <a:solidFill>
                  <a:srgbClr val="00263E"/>
                </a:solidFill>
                <a:latin typeface="Open Sans" panose="020B0604020202020204" charset="0"/>
                <a:ea typeface="Open Sans" panose="020B0604020202020204" charset="0"/>
                <a:cs typeface="Open Sans" panose="020B0604020202020204" charset="0"/>
              </a:rPr>
              <a:t>Saying Sorry (Part 2)</a:t>
            </a:r>
          </a:p>
        </p:txBody>
      </p:sp>
      <p:sp>
        <p:nvSpPr>
          <p:cNvPr id="7" name="TextBox 6">
            <a:extLst>
              <a:ext uri="{FF2B5EF4-FFF2-40B4-BE49-F238E27FC236}">
                <a16:creationId xmlns:a16="http://schemas.microsoft.com/office/drawing/2014/main" id="{8E238009-B884-41C8-B6AF-B3972C5FDD6D}"/>
              </a:ext>
            </a:extLst>
          </p:cNvPr>
          <p:cNvSpPr txBox="1"/>
          <p:nvPr/>
        </p:nvSpPr>
        <p:spPr>
          <a:xfrm>
            <a:off x="275897" y="532591"/>
            <a:ext cx="8516411" cy="644728"/>
          </a:xfrm>
          <a:prstGeom prst="rect">
            <a:avLst/>
          </a:prstGeom>
          <a:noFill/>
        </p:spPr>
        <p:txBody>
          <a:bodyPr wrap="square" rtlCol="0">
            <a:spAutoFit/>
          </a:bodyPr>
          <a:lstStyle/>
          <a:p>
            <a:pPr>
              <a:lnSpc>
                <a:spcPct val="107000"/>
              </a:lnSpc>
              <a:spcAft>
                <a:spcPts val="800"/>
              </a:spcAft>
            </a:pPr>
            <a:r>
              <a:rPr lang="en-IE" dirty="0">
                <a:solidFill>
                  <a:srgbClr val="00263E"/>
                </a:solidFill>
                <a:effectLst/>
                <a:latin typeface="Open Sans" panose="020B0604020202020204" charset="0"/>
                <a:ea typeface="Open Sans" panose="020B0604020202020204" charset="0"/>
                <a:cs typeface="Open Sans" panose="020B0604020202020204" charset="0"/>
              </a:rPr>
              <a:t>When might you have to say sorry?</a:t>
            </a:r>
          </a:p>
          <a:p>
            <a:pPr>
              <a:lnSpc>
                <a:spcPct val="107000"/>
              </a:lnSpc>
              <a:spcAft>
                <a:spcPts val="800"/>
              </a:spcAft>
            </a:pPr>
            <a:endParaRPr lang="en-IE" dirty="0">
              <a:solidFill>
                <a:srgbClr val="00263E"/>
              </a:solidFill>
              <a:effectLst/>
              <a:latin typeface="Open Sans" panose="020B0604020202020204" charset="0"/>
              <a:ea typeface="Open Sans" panose="020B0604020202020204" charset="0"/>
              <a:cs typeface="Open Sans" panose="020B0604020202020204" charset="0"/>
            </a:endParaRPr>
          </a:p>
        </p:txBody>
      </p:sp>
      <p:graphicFrame>
        <p:nvGraphicFramePr>
          <p:cNvPr id="8" name="Table 7">
            <a:extLst>
              <a:ext uri="{FF2B5EF4-FFF2-40B4-BE49-F238E27FC236}">
                <a16:creationId xmlns:a16="http://schemas.microsoft.com/office/drawing/2014/main" id="{52154572-7FD9-46F9-96B1-D97EC409EB42}"/>
              </a:ext>
            </a:extLst>
          </p:cNvPr>
          <p:cNvGraphicFramePr>
            <a:graphicFrameLocks noGrp="1"/>
          </p:cNvGraphicFramePr>
          <p:nvPr>
            <p:extLst>
              <p:ext uri="{D42A27DB-BD31-4B8C-83A1-F6EECF244321}">
                <p14:modId xmlns:p14="http://schemas.microsoft.com/office/powerpoint/2010/main" val="1834299898"/>
              </p:ext>
            </p:extLst>
          </p:nvPr>
        </p:nvGraphicFramePr>
        <p:xfrm>
          <a:off x="351691" y="1053793"/>
          <a:ext cx="8516412" cy="1036320"/>
        </p:xfrm>
        <a:graphic>
          <a:graphicData uri="http://schemas.openxmlformats.org/drawingml/2006/table">
            <a:tbl>
              <a:tblPr firstRow="1" bandRow="1">
                <a:tableStyleId>{5940675A-B579-460E-94D1-54222C63F5DA}</a:tableStyleId>
              </a:tblPr>
              <a:tblGrid>
                <a:gridCol w="2838804">
                  <a:extLst>
                    <a:ext uri="{9D8B030D-6E8A-4147-A177-3AD203B41FA5}">
                      <a16:colId xmlns:a16="http://schemas.microsoft.com/office/drawing/2014/main" val="4013772654"/>
                    </a:ext>
                  </a:extLst>
                </a:gridCol>
                <a:gridCol w="2838804">
                  <a:extLst>
                    <a:ext uri="{9D8B030D-6E8A-4147-A177-3AD203B41FA5}">
                      <a16:colId xmlns:a16="http://schemas.microsoft.com/office/drawing/2014/main" val="401979592"/>
                    </a:ext>
                  </a:extLst>
                </a:gridCol>
                <a:gridCol w="2838804">
                  <a:extLst>
                    <a:ext uri="{9D8B030D-6E8A-4147-A177-3AD203B41FA5}">
                      <a16:colId xmlns:a16="http://schemas.microsoft.com/office/drawing/2014/main" val="1987903680"/>
                    </a:ext>
                  </a:extLst>
                </a:gridCol>
              </a:tblGrid>
              <a:tr h="428346">
                <a:tc>
                  <a:txBody>
                    <a:bodyPr/>
                    <a:lstStyle/>
                    <a:p>
                      <a:pPr algn="ctr"/>
                      <a:r>
                        <a:rPr lang="en-IE" sz="1400" dirty="0">
                          <a:solidFill>
                            <a:srgbClr val="00263E"/>
                          </a:solidFill>
                          <a:latin typeface="Open Sans" panose="020B0604020202020204" charset="0"/>
                          <a:ea typeface="Open Sans" panose="020B0604020202020204" charset="0"/>
                          <a:cs typeface="Open Sans" panose="020B0604020202020204" charset="0"/>
                        </a:rPr>
                        <a:t>When you have not told the truth?</a:t>
                      </a:r>
                    </a:p>
                  </a:txBody>
                  <a:tcPr/>
                </a:tc>
                <a:tc>
                  <a:txBody>
                    <a:bodyPr/>
                    <a:lstStyle/>
                    <a:p>
                      <a:pPr algn="ctr"/>
                      <a:r>
                        <a:rPr lang="en-IE" sz="1400" dirty="0">
                          <a:solidFill>
                            <a:srgbClr val="00263E"/>
                          </a:solidFill>
                          <a:latin typeface="Open Sans" panose="020B0604020202020204" charset="0"/>
                          <a:ea typeface="Open Sans" panose="020B0604020202020204" charset="0"/>
                          <a:cs typeface="Open Sans" panose="020B0604020202020204" charset="0"/>
                        </a:rPr>
                        <a:t>When you have had an argument with someone?</a:t>
                      </a:r>
                    </a:p>
                  </a:txBody>
                  <a:tcPr/>
                </a:tc>
                <a:tc>
                  <a:txBody>
                    <a:bodyPr/>
                    <a:lstStyle/>
                    <a:p>
                      <a:pPr algn="ctr"/>
                      <a:r>
                        <a:rPr lang="en-IE" sz="1400" dirty="0">
                          <a:solidFill>
                            <a:srgbClr val="00263E"/>
                          </a:solidFill>
                          <a:latin typeface="Open Sans" panose="020B0604020202020204" charset="0"/>
                          <a:ea typeface="Open Sans" panose="020B0604020202020204" charset="0"/>
                          <a:cs typeface="Open Sans" panose="020B0604020202020204" charset="0"/>
                        </a:rPr>
                        <a:t>When you have left someone out and not played with them?</a:t>
                      </a:r>
                    </a:p>
                  </a:txBody>
                  <a:tcPr/>
                </a:tc>
                <a:extLst>
                  <a:ext uri="{0D108BD9-81ED-4DB2-BD59-A6C34878D82A}">
                    <a16:rowId xmlns:a16="http://schemas.microsoft.com/office/drawing/2014/main" val="1114066077"/>
                  </a:ext>
                </a:extLst>
              </a:tr>
              <a:tr h="428346">
                <a:tc>
                  <a:txBody>
                    <a:bodyPr/>
                    <a:lstStyle/>
                    <a:p>
                      <a:pPr algn="ctr"/>
                      <a:r>
                        <a:rPr lang="en-IE" sz="1400" dirty="0">
                          <a:solidFill>
                            <a:srgbClr val="00263E"/>
                          </a:solidFill>
                          <a:latin typeface="Open Sans" panose="020B0604020202020204" charset="0"/>
                          <a:ea typeface="Open Sans" panose="020B0604020202020204" charset="0"/>
                          <a:cs typeface="Open Sans" panose="020B0604020202020204" charset="0"/>
                        </a:rPr>
                        <a:t>When you have not kept a promise?</a:t>
                      </a:r>
                    </a:p>
                  </a:txBody>
                  <a:tcPr/>
                </a:tc>
                <a:tc>
                  <a:txBody>
                    <a:bodyPr/>
                    <a:lstStyle/>
                    <a:p>
                      <a:pPr algn="ctr"/>
                      <a:r>
                        <a:rPr lang="en-IE" sz="1400" dirty="0">
                          <a:solidFill>
                            <a:srgbClr val="00263E"/>
                          </a:solidFill>
                          <a:latin typeface="Open Sans" panose="020B0604020202020204" charset="0"/>
                          <a:ea typeface="Open Sans" panose="020B0604020202020204" charset="0"/>
                          <a:cs typeface="Open Sans" panose="020B0604020202020204" charset="0"/>
                        </a:rPr>
                        <a:t>When you have been rude to someone?</a:t>
                      </a:r>
                    </a:p>
                  </a:txBody>
                  <a:tcPr/>
                </a:tc>
                <a:tc>
                  <a:txBody>
                    <a:bodyPr/>
                    <a:lstStyle/>
                    <a:p>
                      <a:pPr algn="ctr"/>
                      <a:r>
                        <a:rPr lang="en-IE" sz="1400" dirty="0">
                          <a:solidFill>
                            <a:srgbClr val="00263E"/>
                          </a:solidFill>
                          <a:latin typeface="Open Sans" panose="020B0604020202020204" charset="0"/>
                          <a:ea typeface="Open Sans" panose="020B0604020202020204" charset="0"/>
                          <a:cs typeface="Open Sans" panose="020B0604020202020204" charset="0"/>
                        </a:rPr>
                        <a:t>When you have been angry and have hurt someone?</a:t>
                      </a:r>
                    </a:p>
                  </a:txBody>
                  <a:tcPr/>
                </a:tc>
                <a:extLst>
                  <a:ext uri="{0D108BD9-81ED-4DB2-BD59-A6C34878D82A}">
                    <a16:rowId xmlns:a16="http://schemas.microsoft.com/office/drawing/2014/main" val="509952428"/>
                  </a:ext>
                </a:extLst>
              </a:tr>
            </a:tbl>
          </a:graphicData>
        </a:graphic>
      </p:graphicFrame>
      <p:sp>
        <p:nvSpPr>
          <p:cNvPr id="6" name="TextBox 5">
            <a:extLst>
              <a:ext uri="{FF2B5EF4-FFF2-40B4-BE49-F238E27FC236}">
                <a16:creationId xmlns:a16="http://schemas.microsoft.com/office/drawing/2014/main" id="{82431DD4-13D4-4372-B2AA-0B21DFD53F0C}"/>
              </a:ext>
            </a:extLst>
          </p:cNvPr>
          <p:cNvSpPr txBox="1"/>
          <p:nvPr/>
        </p:nvSpPr>
        <p:spPr>
          <a:xfrm>
            <a:off x="275897" y="2258908"/>
            <a:ext cx="8592206" cy="1600438"/>
          </a:xfrm>
          <a:prstGeom prst="rect">
            <a:avLst/>
          </a:prstGeom>
          <a:noFill/>
        </p:spPr>
        <p:txBody>
          <a:bodyPr wrap="square">
            <a:spAutoFit/>
          </a:bodyPr>
          <a:lstStyle/>
          <a:p>
            <a:pPr marL="0" indent="0">
              <a:buNone/>
            </a:pPr>
            <a:r>
              <a:rPr lang="en-GB" altLang="en-US" sz="1400" dirty="0">
                <a:solidFill>
                  <a:srgbClr val="00263E"/>
                </a:solidFill>
                <a:latin typeface="Open Sans" panose="020B0604020202020204" charset="0"/>
                <a:ea typeface="Open Sans" panose="020B0604020202020204" charset="0"/>
                <a:cs typeface="Open Sans" panose="020B0604020202020204" charset="0"/>
              </a:rPr>
              <a:t>Talk about a time when you apologised to someone and why. How did it make you both feel?</a:t>
            </a:r>
          </a:p>
          <a:p>
            <a:pPr marL="0" indent="0">
              <a:buNone/>
            </a:pPr>
            <a:endParaRPr lang="en-GB" altLang="en-US" sz="1400" dirty="0">
              <a:solidFill>
                <a:srgbClr val="00263E"/>
              </a:solidFill>
              <a:latin typeface="Open Sans" panose="020B0604020202020204" charset="0"/>
              <a:ea typeface="Open Sans" panose="020B0604020202020204" charset="0"/>
              <a:cs typeface="Open Sans" panose="020B0604020202020204" charset="0"/>
            </a:endParaRPr>
          </a:p>
          <a:p>
            <a:pPr marL="0" indent="0">
              <a:buNone/>
            </a:pPr>
            <a:endParaRPr lang="en-GB" altLang="en-US" dirty="0">
              <a:solidFill>
                <a:srgbClr val="00263E"/>
              </a:solidFill>
              <a:latin typeface="Open Sans" panose="020B0604020202020204" charset="0"/>
              <a:ea typeface="Open Sans" panose="020B0604020202020204" charset="0"/>
              <a:cs typeface="Open Sans" panose="020B0604020202020204" charset="0"/>
            </a:endParaRPr>
          </a:p>
          <a:p>
            <a:pPr marL="0" indent="0">
              <a:buNone/>
            </a:pPr>
            <a:r>
              <a:rPr lang="en-GB" altLang="en-US" sz="1400" dirty="0">
                <a:solidFill>
                  <a:srgbClr val="00263E"/>
                </a:solidFill>
                <a:latin typeface="Open Sans" panose="020B0604020202020204" charset="0"/>
                <a:ea typeface="Open Sans" panose="020B0604020202020204" charset="0"/>
                <a:cs typeface="Open Sans" panose="020B0604020202020204" charset="0"/>
              </a:rPr>
              <a:t>What makes a good apology? </a:t>
            </a:r>
          </a:p>
          <a:p>
            <a:pPr marL="0" indent="0" algn="ctr">
              <a:buNone/>
            </a:pPr>
            <a:endParaRPr lang="en-GB" altLang="en-US" sz="1400" dirty="0">
              <a:solidFill>
                <a:srgbClr val="00263E"/>
              </a:solidFill>
              <a:latin typeface="Open Sans" panose="020B0604020202020204" charset="0"/>
              <a:ea typeface="Open Sans" panose="020B0604020202020204" charset="0"/>
              <a:cs typeface="Open Sans" panose="020B0604020202020204" charset="0"/>
            </a:endParaRPr>
          </a:p>
          <a:p>
            <a:pPr marL="0" indent="0" algn="ctr">
              <a:buNone/>
            </a:pPr>
            <a:endParaRPr lang="en-GB" altLang="en-US" dirty="0">
              <a:solidFill>
                <a:srgbClr val="00263E"/>
              </a:solidFill>
              <a:latin typeface="Open Sans" panose="020B0604020202020204" charset="0"/>
              <a:ea typeface="Open Sans" panose="020B0604020202020204" charset="0"/>
              <a:cs typeface="Open Sans" panose="020B0604020202020204" charset="0"/>
            </a:endParaRPr>
          </a:p>
          <a:p>
            <a:pPr marL="0" indent="0" algn="ctr">
              <a:buNone/>
            </a:pPr>
            <a:r>
              <a:rPr lang="en-GB" altLang="en-US" sz="1400" dirty="0">
                <a:solidFill>
                  <a:srgbClr val="00263E"/>
                </a:solidFill>
                <a:latin typeface="Open Sans" panose="020B0604020202020204" charset="0"/>
                <a:ea typeface="Open Sans" panose="020B0604020202020204" charset="0"/>
                <a:cs typeface="Open Sans" panose="020B0604020202020204" charset="0"/>
              </a:rPr>
              <a:t>I am sorry for ….. 		I was wrong because ….		Next time I will ….</a:t>
            </a:r>
            <a:endParaRPr lang="en-IE" dirty="0">
              <a:solidFill>
                <a:srgbClr val="00263E"/>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817065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E95FA3-2DAB-43A3-8CD9-9343EF94AD57}"/>
              </a:ext>
            </a:extLst>
          </p:cNvPr>
          <p:cNvSpPr txBox="1"/>
          <p:nvPr/>
        </p:nvSpPr>
        <p:spPr>
          <a:xfrm>
            <a:off x="275897" y="209426"/>
            <a:ext cx="4572000" cy="323165"/>
          </a:xfrm>
          <a:prstGeom prst="rect">
            <a:avLst/>
          </a:prstGeom>
          <a:noFill/>
        </p:spPr>
        <p:txBody>
          <a:bodyPr wrap="square">
            <a:spAutoFit/>
          </a:bodyPr>
          <a:lstStyle/>
          <a:p>
            <a:r>
              <a:rPr lang="en-GB" sz="1500" b="1" dirty="0">
                <a:solidFill>
                  <a:srgbClr val="00263E"/>
                </a:solidFill>
                <a:latin typeface="Open Sans" panose="020B0604020202020204" charset="0"/>
                <a:ea typeface="Open Sans" panose="020B0604020202020204" charset="0"/>
                <a:cs typeface="Open Sans" panose="020B0604020202020204" charset="0"/>
              </a:rPr>
              <a:t>Story Writing - Modern Day Parable </a:t>
            </a:r>
            <a:endParaRPr lang="en-IE" sz="1500" b="1" dirty="0">
              <a:solidFill>
                <a:srgbClr val="00263E"/>
              </a:solidFill>
              <a:latin typeface="Open Sans" panose="020B0604020202020204" charset="0"/>
              <a:ea typeface="Open Sans" panose="020B0604020202020204" charset="0"/>
              <a:cs typeface="Open Sans" panose="020B0604020202020204" charset="0"/>
            </a:endParaRPr>
          </a:p>
        </p:txBody>
      </p:sp>
      <p:graphicFrame>
        <p:nvGraphicFramePr>
          <p:cNvPr id="5" name="Table 2">
            <a:extLst>
              <a:ext uri="{FF2B5EF4-FFF2-40B4-BE49-F238E27FC236}">
                <a16:creationId xmlns:a16="http://schemas.microsoft.com/office/drawing/2014/main" id="{C1578DC3-4104-4693-B401-6C6BD525DB50}"/>
              </a:ext>
            </a:extLst>
          </p:cNvPr>
          <p:cNvGraphicFramePr>
            <a:graphicFrameLocks noGrp="1"/>
          </p:cNvGraphicFramePr>
          <p:nvPr>
            <p:extLst>
              <p:ext uri="{D42A27DB-BD31-4B8C-83A1-F6EECF244321}">
                <p14:modId xmlns:p14="http://schemas.microsoft.com/office/powerpoint/2010/main" val="3054329337"/>
              </p:ext>
            </p:extLst>
          </p:nvPr>
        </p:nvGraphicFramePr>
        <p:xfrm>
          <a:off x="275897" y="643095"/>
          <a:ext cx="8415927" cy="4320612"/>
        </p:xfrm>
        <a:graphic>
          <a:graphicData uri="http://schemas.openxmlformats.org/drawingml/2006/table">
            <a:tbl>
              <a:tblPr firstRow="1" bandRow="1">
                <a:tableStyleId>{5940675A-B579-460E-94D1-54222C63F5DA}</a:tableStyleId>
              </a:tblPr>
              <a:tblGrid>
                <a:gridCol w="2979769">
                  <a:extLst>
                    <a:ext uri="{9D8B030D-6E8A-4147-A177-3AD203B41FA5}">
                      <a16:colId xmlns:a16="http://schemas.microsoft.com/office/drawing/2014/main" val="2563445050"/>
                    </a:ext>
                  </a:extLst>
                </a:gridCol>
                <a:gridCol w="5436158">
                  <a:extLst>
                    <a:ext uri="{9D8B030D-6E8A-4147-A177-3AD203B41FA5}">
                      <a16:colId xmlns:a16="http://schemas.microsoft.com/office/drawing/2014/main" val="1082007994"/>
                    </a:ext>
                  </a:extLst>
                </a:gridCol>
              </a:tblGrid>
              <a:tr h="489778">
                <a:tc gridSpan="2">
                  <a:txBody>
                    <a:bodyPr/>
                    <a:lstStyle/>
                    <a:p>
                      <a:r>
                        <a:rPr lang="en-IE" dirty="0">
                          <a:solidFill>
                            <a:srgbClr val="00263E"/>
                          </a:solidFill>
                          <a:latin typeface="Open Sans" panose="020B0604020202020204" charset="0"/>
                          <a:ea typeface="Open Sans" panose="020B0604020202020204" charset="0"/>
                          <a:cs typeface="Open Sans" panose="020B0604020202020204" charset="0"/>
                        </a:rPr>
                        <a:t>Write your own modern day version of the parable of the Prodigal Son. Use this template to plan your story.</a:t>
                      </a:r>
                    </a:p>
                  </a:txBody>
                  <a:tcPr/>
                </a:tc>
                <a:tc hMerge="1">
                  <a:txBody>
                    <a:bodyPr/>
                    <a:lstStyle/>
                    <a:p>
                      <a:endParaRPr lang="en-IE" dirty="0"/>
                    </a:p>
                  </a:txBody>
                  <a:tcPr/>
                </a:tc>
                <a:extLst>
                  <a:ext uri="{0D108BD9-81ED-4DB2-BD59-A6C34878D82A}">
                    <a16:rowId xmlns:a16="http://schemas.microsoft.com/office/drawing/2014/main" val="1806236822"/>
                  </a:ext>
                </a:extLst>
              </a:tr>
              <a:tr h="516909">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Setting</a:t>
                      </a: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extLst>
                  <a:ext uri="{0D108BD9-81ED-4DB2-BD59-A6C34878D82A}">
                    <a16:rowId xmlns:a16="http://schemas.microsoft.com/office/drawing/2014/main" val="3505860721"/>
                  </a:ext>
                </a:extLst>
              </a:tr>
              <a:tr h="516909">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Characters</a:t>
                      </a: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extLst>
                  <a:ext uri="{0D108BD9-81ED-4DB2-BD59-A6C34878D82A}">
                    <a16:rowId xmlns:a16="http://schemas.microsoft.com/office/drawing/2014/main" val="2471922387"/>
                  </a:ext>
                </a:extLst>
              </a:tr>
              <a:tr h="516909">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Main plot / Main issue</a:t>
                      </a: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extLst>
                  <a:ext uri="{0D108BD9-81ED-4DB2-BD59-A6C34878D82A}">
                    <a16:rowId xmlns:a16="http://schemas.microsoft.com/office/drawing/2014/main" val="1670282343"/>
                  </a:ext>
                </a:extLst>
              </a:tr>
              <a:tr h="516909">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Response from the other characters</a:t>
                      </a: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extLst>
                  <a:ext uri="{0D108BD9-81ED-4DB2-BD59-A6C34878D82A}">
                    <a16:rowId xmlns:a16="http://schemas.microsoft.com/office/drawing/2014/main" val="920599799"/>
                  </a:ext>
                </a:extLst>
              </a:tr>
              <a:tr h="516909">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Meaning behind the story</a:t>
                      </a: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extLst>
                  <a:ext uri="{0D108BD9-81ED-4DB2-BD59-A6C34878D82A}">
                    <a16:rowId xmlns:a16="http://schemas.microsoft.com/office/drawing/2014/main" val="2426470853"/>
                  </a:ext>
                </a:extLst>
              </a:tr>
              <a:tr h="608328">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Similarities between your story and the story of the Prodigal Son</a:t>
                      </a: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extLst>
                  <a:ext uri="{0D108BD9-81ED-4DB2-BD59-A6C34878D82A}">
                    <a16:rowId xmlns:a16="http://schemas.microsoft.com/office/drawing/2014/main" val="932216237"/>
                  </a:ext>
                </a:extLst>
              </a:tr>
              <a:tr h="608328">
                <a:tc>
                  <a:txBody>
                    <a:bodyPr/>
                    <a:lstStyle/>
                    <a:p>
                      <a:r>
                        <a:rPr lang="en-IE" dirty="0">
                          <a:solidFill>
                            <a:srgbClr val="00263E"/>
                          </a:solidFill>
                          <a:latin typeface="Open Sans" panose="020B0604020202020204" charset="0"/>
                          <a:ea typeface="Open Sans" panose="020B0604020202020204" charset="0"/>
                          <a:cs typeface="Open Sans" panose="020B0604020202020204" charset="0"/>
                        </a:rPr>
                        <a:t>Differences between your story and the story of the Prodigal Son</a:t>
                      </a:r>
                    </a:p>
                  </a:txBody>
                  <a:tcPr/>
                </a:tc>
                <a:tc>
                  <a:txBody>
                    <a:bodyPr/>
                    <a:lstStyle/>
                    <a:p>
                      <a:endParaRPr lang="en-IE" dirty="0">
                        <a:solidFill>
                          <a:srgbClr val="00263E"/>
                        </a:solidFill>
                        <a:latin typeface="Open Sans" panose="020B0604020202020204" charset="0"/>
                        <a:ea typeface="Open Sans" panose="020B0604020202020204" charset="0"/>
                        <a:cs typeface="Open Sans" panose="020B0604020202020204" charset="0"/>
                      </a:endParaRPr>
                    </a:p>
                  </a:txBody>
                  <a:tcPr/>
                </a:tc>
                <a:extLst>
                  <a:ext uri="{0D108BD9-81ED-4DB2-BD59-A6C34878D82A}">
                    <a16:rowId xmlns:a16="http://schemas.microsoft.com/office/drawing/2014/main" val="1547703984"/>
                  </a:ext>
                </a:extLst>
              </a:tr>
            </a:tbl>
          </a:graphicData>
        </a:graphic>
      </p:graphicFrame>
    </p:spTree>
    <p:extLst>
      <p:ext uri="{BB962C8B-B14F-4D97-AF65-F5344CB8AC3E}">
        <p14:creationId xmlns:p14="http://schemas.microsoft.com/office/powerpoint/2010/main" val="56774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E95FA3-2DAB-43A3-8CD9-9343EF94AD57}"/>
              </a:ext>
            </a:extLst>
          </p:cNvPr>
          <p:cNvSpPr txBox="1"/>
          <p:nvPr/>
        </p:nvSpPr>
        <p:spPr>
          <a:xfrm>
            <a:off x="275896" y="209426"/>
            <a:ext cx="8747523" cy="1215717"/>
          </a:xfrm>
          <a:prstGeom prst="rect">
            <a:avLst/>
          </a:prstGeom>
          <a:noFill/>
        </p:spPr>
        <p:txBody>
          <a:bodyPr wrap="square">
            <a:spAutoFit/>
          </a:bodyPr>
          <a:lstStyle/>
          <a:p>
            <a:r>
              <a:rPr lang="en-GB" sz="1500" b="1" dirty="0">
                <a:solidFill>
                  <a:srgbClr val="00263E"/>
                </a:solidFill>
                <a:latin typeface="Open Sans" panose="020B0604020202020204" charset="0"/>
                <a:ea typeface="Open Sans" panose="020B0604020202020204" charset="0"/>
                <a:cs typeface="Open Sans" panose="020B0604020202020204" charset="0"/>
              </a:rPr>
              <a:t>Drawing – A Narrative Cycle</a:t>
            </a:r>
          </a:p>
          <a:p>
            <a:endParaRPr lang="en-GB" sz="1500" b="1" dirty="0">
              <a:solidFill>
                <a:srgbClr val="00263E"/>
              </a:solidFill>
              <a:latin typeface="Open Sans" panose="020B0604020202020204" charset="0"/>
              <a:ea typeface="Open Sans" panose="020B0604020202020204" charset="0"/>
              <a:cs typeface="Open Sans" panose="020B0604020202020204" charset="0"/>
            </a:endParaRPr>
          </a:p>
          <a:p>
            <a:r>
              <a:rPr lang="en-US" b="0" i="0" dirty="0">
                <a:solidFill>
                  <a:srgbClr val="00263E"/>
                </a:solidFill>
                <a:effectLst/>
                <a:latin typeface="Open Sans" panose="020B0604020202020204" charset="0"/>
                <a:ea typeface="Open Sans" panose="020B0604020202020204" charset="0"/>
                <a:cs typeface="Open Sans" panose="020B0604020202020204" charset="0"/>
              </a:rPr>
              <a:t>These paintings are known as a narrative cycle - a series of paintings that present a story over a number of canvases - like an elaborate comic strip. Draw your own comic strip version of the story. </a:t>
            </a:r>
            <a:endParaRPr lang="en-IE" dirty="0">
              <a:solidFill>
                <a:srgbClr val="00263E"/>
              </a:solidFill>
              <a:latin typeface="Open Sans" panose="020B0604020202020204" charset="0"/>
              <a:ea typeface="Open Sans" panose="020B0604020202020204" charset="0"/>
              <a:cs typeface="Open Sans" panose="020B0604020202020204" charset="0"/>
            </a:endParaRPr>
          </a:p>
          <a:p>
            <a:endParaRPr lang="en-IE" sz="1500" b="1" dirty="0">
              <a:solidFill>
                <a:srgbClr val="00263E"/>
              </a:solidFill>
              <a:latin typeface="Open Sans" panose="020B0604020202020204" charset="0"/>
              <a:ea typeface="Open Sans" panose="020B0604020202020204" charset="0"/>
              <a:cs typeface="Open Sans" panose="020B0604020202020204" charset="0"/>
            </a:endParaRPr>
          </a:p>
        </p:txBody>
      </p:sp>
      <p:graphicFrame>
        <p:nvGraphicFramePr>
          <p:cNvPr id="4" name="Table 9">
            <a:extLst>
              <a:ext uri="{FF2B5EF4-FFF2-40B4-BE49-F238E27FC236}">
                <a16:creationId xmlns:a16="http://schemas.microsoft.com/office/drawing/2014/main" id="{133BDEB7-1E6B-497D-84A8-13711D22E83C}"/>
              </a:ext>
            </a:extLst>
          </p:cNvPr>
          <p:cNvGraphicFramePr>
            <a:graphicFrameLocks/>
          </p:cNvGraphicFramePr>
          <p:nvPr>
            <p:extLst>
              <p:ext uri="{D42A27DB-BD31-4B8C-83A1-F6EECF244321}">
                <p14:modId xmlns:p14="http://schemas.microsoft.com/office/powerpoint/2010/main" val="3354464276"/>
              </p:ext>
            </p:extLst>
          </p:nvPr>
        </p:nvGraphicFramePr>
        <p:xfrm>
          <a:off x="376381" y="1263496"/>
          <a:ext cx="8225007" cy="3779520"/>
        </p:xfrm>
        <a:graphic>
          <a:graphicData uri="http://schemas.openxmlformats.org/drawingml/2006/table">
            <a:tbl>
              <a:tblPr firstRow="1" bandRow="1">
                <a:tableStyleId>{5940675A-B579-460E-94D1-54222C63F5DA}</a:tableStyleId>
              </a:tblPr>
              <a:tblGrid>
                <a:gridCol w="2741669">
                  <a:extLst>
                    <a:ext uri="{9D8B030D-6E8A-4147-A177-3AD203B41FA5}">
                      <a16:colId xmlns:a16="http://schemas.microsoft.com/office/drawing/2014/main" val="347055547"/>
                    </a:ext>
                  </a:extLst>
                </a:gridCol>
                <a:gridCol w="2741669">
                  <a:extLst>
                    <a:ext uri="{9D8B030D-6E8A-4147-A177-3AD203B41FA5}">
                      <a16:colId xmlns:a16="http://schemas.microsoft.com/office/drawing/2014/main" val="3236084973"/>
                    </a:ext>
                  </a:extLst>
                </a:gridCol>
                <a:gridCol w="2741669">
                  <a:extLst>
                    <a:ext uri="{9D8B030D-6E8A-4147-A177-3AD203B41FA5}">
                      <a16:colId xmlns:a16="http://schemas.microsoft.com/office/drawing/2014/main" val="928830216"/>
                    </a:ext>
                  </a:extLst>
                </a:gridCol>
              </a:tblGrid>
              <a:tr h="1497136">
                <a:tc>
                  <a:txBody>
                    <a:bodyPr/>
                    <a:lstStyle/>
                    <a:p>
                      <a:endParaRPr lang="en-IE" dirty="0"/>
                    </a:p>
                    <a:p>
                      <a:endParaRPr lang="en-IE" dirty="0"/>
                    </a:p>
                    <a:p>
                      <a:endParaRPr lang="en-IE" dirty="0"/>
                    </a:p>
                    <a:p>
                      <a:endParaRPr lang="en-IE" dirty="0"/>
                    </a:p>
                    <a:p>
                      <a:endParaRPr lang="en-IE" dirty="0"/>
                    </a:p>
                    <a:p>
                      <a:endParaRPr lang="en-IE" dirty="0"/>
                    </a:p>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3744321156"/>
                  </a:ext>
                </a:extLst>
              </a:tr>
              <a:tr h="287911">
                <a:tc>
                  <a:txBody>
                    <a:bodyPr/>
                    <a:lstStyle/>
                    <a:p>
                      <a:r>
                        <a:rPr lang="en-IE" dirty="0"/>
                        <a:t>1.</a:t>
                      </a:r>
                    </a:p>
                  </a:txBody>
                  <a:tcPr/>
                </a:tc>
                <a:tc>
                  <a:txBody>
                    <a:bodyPr/>
                    <a:lstStyle/>
                    <a:p>
                      <a:r>
                        <a:rPr lang="en-IE" dirty="0"/>
                        <a:t>2.</a:t>
                      </a:r>
                    </a:p>
                  </a:txBody>
                  <a:tcPr/>
                </a:tc>
                <a:tc>
                  <a:txBody>
                    <a:bodyPr/>
                    <a:lstStyle/>
                    <a:p>
                      <a:r>
                        <a:rPr lang="en-IE" dirty="0"/>
                        <a:t>3.</a:t>
                      </a:r>
                    </a:p>
                  </a:txBody>
                  <a:tcPr/>
                </a:tc>
                <a:extLst>
                  <a:ext uri="{0D108BD9-81ED-4DB2-BD59-A6C34878D82A}">
                    <a16:rowId xmlns:a16="http://schemas.microsoft.com/office/drawing/2014/main" val="2558821451"/>
                  </a:ext>
                </a:extLst>
              </a:tr>
              <a:tr h="1497136">
                <a:tc>
                  <a:txBody>
                    <a:bodyPr/>
                    <a:lstStyle/>
                    <a:p>
                      <a:endParaRPr lang="en-IE" dirty="0"/>
                    </a:p>
                    <a:p>
                      <a:endParaRPr lang="en-IE" dirty="0"/>
                    </a:p>
                    <a:p>
                      <a:endParaRPr lang="en-IE" dirty="0"/>
                    </a:p>
                    <a:p>
                      <a:endParaRPr lang="en-IE" dirty="0"/>
                    </a:p>
                    <a:p>
                      <a:endParaRPr lang="en-IE" dirty="0"/>
                    </a:p>
                    <a:p>
                      <a:endParaRPr lang="en-IE" dirty="0"/>
                    </a:p>
                    <a:p>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1704194515"/>
                  </a:ext>
                </a:extLst>
              </a:tr>
              <a:tr h="287911">
                <a:tc>
                  <a:txBody>
                    <a:bodyPr/>
                    <a:lstStyle/>
                    <a:p>
                      <a:r>
                        <a:rPr lang="en-IE" dirty="0"/>
                        <a:t>4.</a:t>
                      </a:r>
                    </a:p>
                  </a:txBody>
                  <a:tcPr/>
                </a:tc>
                <a:tc>
                  <a:txBody>
                    <a:bodyPr/>
                    <a:lstStyle/>
                    <a:p>
                      <a:r>
                        <a:rPr lang="en-IE" dirty="0"/>
                        <a:t>5.</a:t>
                      </a:r>
                    </a:p>
                  </a:txBody>
                  <a:tcPr/>
                </a:tc>
                <a:tc>
                  <a:txBody>
                    <a:bodyPr/>
                    <a:lstStyle/>
                    <a:p>
                      <a:r>
                        <a:rPr lang="en-IE" dirty="0"/>
                        <a:t>6.</a:t>
                      </a:r>
                    </a:p>
                  </a:txBody>
                  <a:tcPr/>
                </a:tc>
                <a:extLst>
                  <a:ext uri="{0D108BD9-81ED-4DB2-BD59-A6C34878D82A}">
                    <a16:rowId xmlns:a16="http://schemas.microsoft.com/office/drawing/2014/main" val="2978825807"/>
                  </a:ext>
                </a:extLst>
              </a:tr>
            </a:tbl>
          </a:graphicData>
        </a:graphic>
      </p:graphicFrame>
    </p:spTree>
    <p:extLst>
      <p:ext uri="{BB962C8B-B14F-4D97-AF65-F5344CB8AC3E}">
        <p14:creationId xmlns:p14="http://schemas.microsoft.com/office/powerpoint/2010/main" val="4234374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106"/>
        <p:cNvGrpSpPr/>
        <p:nvPr/>
      </p:nvGrpSpPr>
      <p:grpSpPr>
        <a:xfrm>
          <a:off x="0" y="0"/>
          <a:ext cx="0" cy="0"/>
          <a:chOff x="0" y="0"/>
          <a:chExt cx="0" cy="0"/>
        </a:xfrm>
      </p:grpSpPr>
      <p:sp>
        <p:nvSpPr>
          <p:cNvPr id="111" name="Google Shape;111;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
        <p:nvSpPr>
          <p:cNvPr id="8" name="Google Shape;324;p38">
            <a:extLst>
              <a:ext uri="{FF2B5EF4-FFF2-40B4-BE49-F238E27FC236}">
                <a16:creationId xmlns:a16="http://schemas.microsoft.com/office/drawing/2014/main" id="{BADC425C-91D0-49EC-95E8-C921B52C0B6B}"/>
              </a:ext>
            </a:extLst>
          </p:cNvPr>
          <p:cNvSpPr txBox="1">
            <a:spLocks/>
          </p:cNvSpPr>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Open Sans"/>
              <a:buNone/>
              <a:defRPr sz="3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r>
              <a:rPr lang="en-IE" b="0">
                <a:solidFill>
                  <a:schemeClr val="bg2"/>
                </a:solidFill>
                <a:latin typeface="TyStencil Pro Medium" panose="02000605080000020003" pitchFamily="50" charset="0"/>
              </a:rPr>
              <a:t>Contact us</a:t>
            </a:r>
            <a:endParaRPr lang="en-IE" b="0" dirty="0">
              <a:solidFill>
                <a:schemeClr val="bg2"/>
              </a:solidFill>
              <a:latin typeface="TyStencil Pro Medium" panose="02000605080000020003" pitchFamily="50" charset="0"/>
            </a:endParaRPr>
          </a:p>
        </p:txBody>
      </p:sp>
      <p:sp>
        <p:nvSpPr>
          <p:cNvPr id="9" name="Google Shape;325;p38">
            <a:extLst>
              <a:ext uri="{FF2B5EF4-FFF2-40B4-BE49-F238E27FC236}">
                <a16:creationId xmlns:a16="http://schemas.microsoft.com/office/drawing/2014/main" id="{CDAF9AD7-C4AF-4BDB-897F-BBEAEE4CB2EC}"/>
              </a:ext>
            </a:extLst>
          </p:cNvPr>
          <p:cNvSpPr txBox="1">
            <a:spLocks/>
          </p:cNvSpPr>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9pPr>
          </a:lstStyle>
          <a:p>
            <a:pPr marL="0" indent="0">
              <a:buFont typeface="Open Sans"/>
              <a:buNone/>
            </a:pPr>
            <a:r>
              <a:rPr lang="en-US" sz="1500" b="1">
                <a:solidFill>
                  <a:schemeClr val="bg2"/>
                </a:solidFill>
              </a:rPr>
              <a:t>Sign up to the Teachers &amp; Schools </a:t>
            </a:r>
            <a:r>
              <a:rPr lang="en-US" sz="1500" b="1" u="sng">
                <a:solidFill>
                  <a:schemeClr val="bg2"/>
                </a:solidFill>
                <a:hlinkClick r:id="rId3">
                  <a:extLst>
                    <a:ext uri="{A12FA001-AC4F-418D-AE19-62706E023703}">
                      <ahyp:hlinkClr xmlns:ahyp="http://schemas.microsoft.com/office/drawing/2018/hyperlinkcolor" val="tx"/>
                    </a:ext>
                  </a:extLst>
                </a:hlinkClick>
              </a:rPr>
              <a:t>email newsletter </a:t>
            </a:r>
            <a:r>
              <a:rPr lang="en-US" sz="1500" b="1">
                <a:solidFill>
                  <a:schemeClr val="bg2"/>
                </a:solidFill>
              </a:rPr>
              <a:t>to be regularly updated with new ideas and resources.</a:t>
            </a:r>
          </a:p>
          <a:p>
            <a:pPr marL="0" indent="0">
              <a:buFont typeface="Open Sans"/>
              <a:buNone/>
            </a:pPr>
            <a:endParaRPr lang="en-US" sz="1500"/>
          </a:p>
          <a:p>
            <a:pPr marL="0" indent="0">
              <a:buSzPts val="1100"/>
              <a:buFont typeface="Arial"/>
              <a:buNone/>
            </a:pPr>
            <a:r>
              <a:rPr lang="en-US" sz="1500">
                <a:solidFill>
                  <a:schemeClr val="bg2"/>
                </a:solidFill>
              </a:rPr>
              <a:t>Catherine O’Donnell</a:t>
            </a:r>
          </a:p>
          <a:p>
            <a:pPr marL="0" indent="0">
              <a:buSzPts val="1100"/>
              <a:buFont typeface="Arial"/>
              <a:buNone/>
            </a:pPr>
            <a:r>
              <a:rPr lang="en-US" sz="1500">
                <a:solidFill>
                  <a:schemeClr val="bg2"/>
                </a:solidFill>
              </a:rPr>
              <a:t>Education Officer</a:t>
            </a:r>
          </a:p>
          <a:p>
            <a:pPr marL="0" indent="0">
              <a:buSzPts val="1100"/>
              <a:buFont typeface="Arial"/>
              <a:buNone/>
            </a:pPr>
            <a:r>
              <a:rPr lang="en-US" sz="1500">
                <a:solidFill>
                  <a:schemeClr val="bg2"/>
                </a:solidFill>
              </a:rPr>
              <a:t>With responsibility for Teachers, Schools &amp; Youth</a:t>
            </a:r>
          </a:p>
          <a:p>
            <a:pPr marL="0" indent="0">
              <a:buSzPts val="1100"/>
              <a:buFont typeface="Arial"/>
              <a:buNone/>
            </a:pPr>
            <a:r>
              <a:rPr lang="en-US" sz="1500">
                <a:solidFill>
                  <a:schemeClr val="bg2"/>
                </a:solidFill>
              </a:rPr>
              <a:t>T: +353 (0) 1 663 3579 </a:t>
            </a:r>
          </a:p>
          <a:p>
            <a:pPr marL="0" indent="0">
              <a:buSzPts val="1100"/>
              <a:buFont typeface="Arial"/>
              <a:buNone/>
            </a:pPr>
            <a:r>
              <a:rPr lang="en-US" sz="1500">
                <a:solidFill>
                  <a:schemeClr val="bg2"/>
                </a:solidFill>
              </a:rPr>
              <a:t>E: codonnell@ngi.ie</a:t>
            </a:r>
            <a:endParaRPr lang="en-US" sz="1500" dirty="0">
              <a:solidFill>
                <a:schemeClr val="bg2"/>
              </a:solidFill>
            </a:endParaRPr>
          </a:p>
        </p:txBody>
      </p:sp>
    </p:spTree>
    <p:extLst>
      <p:ext uri="{BB962C8B-B14F-4D97-AF65-F5344CB8AC3E}">
        <p14:creationId xmlns:p14="http://schemas.microsoft.com/office/powerpoint/2010/main" val="204461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D3D4"/>
        </a:solidFill>
        <a:effectLst/>
      </p:bgPr>
    </p:bg>
    <p:spTree>
      <p:nvGrpSpPr>
        <p:cNvPr id="1" name="Shape 73"/>
        <p:cNvGrpSpPr/>
        <p:nvPr/>
      </p:nvGrpSpPr>
      <p:grpSpPr>
        <a:xfrm>
          <a:off x="0" y="0"/>
          <a:ext cx="0" cy="0"/>
          <a:chOff x="0" y="0"/>
          <a:chExt cx="0" cy="0"/>
        </a:xfrm>
      </p:grpSpPr>
      <p:sp>
        <p:nvSpPr>
          <p:cNvPr id="75" name="Google Shape;75;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yStencil Pro Medium" panose="02000605080000020003" pitchFamily="50" charset="0"/>
              </a:rPr>
              <a:t>Learning Objectives</a:t>
            </a:r>
            <a:endParaRPr dirty="0">
              <a:latin typeface="TyStencil Pro Medium" panose="02000605080000020003" pitchFamily="50" charset="0"/>
            </a:endParaRPr>
          </a:p>
        </p:txBody>
      </p:sp>
      <p:sp>
        <p:nvSpPr>
          <p:cNvPr id="76" name="Google Shape;76;p14"/>
          <p:cNvSpPr txBox="1">
            <a:spLocks noGrp="1"/>
          </p:cNvSpPr>
          <p:nvPr>
            <p:ph type="body" idx="1"/>
          </p:nvPr>
        </p:nvSpPr>
        <p:spPr>
          <a:xfrm>
            <a:off x="2400250" y="1359825"/>
            <a:ext cx="3160200" cy="3328800"/>
          </a:xfrm>
          <a:prstGeom prst="rect">
            <a:avLst/>
          </a:prstGeom>
        </p:spPr>
        <p:txBody>
          <a:bodyPr spcFirstLastPara="1" wrap="square" lIns="91425" tIns="91425" rIns="91425" bIns="91425" anchor="t" anchorCtr="0">
            <a:noAutofit/>
          </a:bodyPr>
          <a:lstStyle/>
          <a:p>
            <a:pPr marL="0" indent="0">
              <a:buNone/>
            </a:pPr>
            <a:r>
              <a:rPr lang="en-US" sz="1000" dirty="0"/>
              <a:t>The child should be enabled to:</a:t>
            </a:r>
          </a:p>
          <a:p>
            <a:pPr>
              <a:buFont typeface="Arial" panose="020B0604020202020204" pitchFamily="34" charset="0"/>
              <a:buChar char="•"/>
            </a:pPr>
            <a:r>
              <a:rPr lang="en-US" sz="1000" dirty="0"/>
              <a:t>look at and talk about the work of artists </a:t>
            </a:r>
          </a:p>
          <a:p>
            <a:pPr>
              <a:buFont typeface="Arial" panose="020B0604020202020204" pitchFamily="34" charset="0"/>
              <a:buChar char="•"/>
            </a:pPr>
            <a:r>
              <a:rPr lang="en-US" sz="1000" dirty="0"/>
              <a:t>describe what is happening in the painting;</a:t>
            </a:r>
          </a:p>
          <a:p>
            <a:pPr lvl="1">
              <a:lnSpc>
                <a:spcPct val="100000"/>
              </a:lnSpc>
              <a:spcBef>
                <a:spcPts val="0"/>
              </a:spcBef>
              <a:buFont typeface="Courier New" panose="02070309020205020404" pitchFamily="49" charset="0"/>
              <a:buChar char="o"/>
            </a:pPr>
            <a:r>
              <a:rPr lang="en-US" sz="1000" dirty="0"/>
              <a:t>the </a:t>
            </a:r>
            <a:r>
              <a:rPr lang="en-US" sz="1000" dirty="0" err="1"/>
              <a:t>colours</a:t>
            </a:r>
            <a:r>
              <a:rPr lang="en-US" sz="1000" dirty="0"/>
              <a:t> and tones chosen </a:t>
            </a:r>
          </a:p>
          <a:p>
            <a:pPr lvl="1">
              <a:lnSpc>
                <a:spcPct val="100000"/>
              </a:lnSpc>
              <a:spcBef>
                <a:spcPts val="0"/>
              </a:spcBef>
              <a:buFont typeface="Courier New" panose="02070309020205020404" pitchFamily="49" charset="0"/>
              <a:buChar char="o"/>
            </a:pPr>
            <a:r>
              <a:rPr lang="en-US" sz="1000" dirty="0"/>
              <a:t>the lines, shapes, textures and pattern created </a:t>
            </a:r>
          </a:p>
          <a:p>
            <a:pPr lvl="1">
              <a:lnSpc>
                <a:spcPct val="100000"/>
              </a:lnSpc>
              <a:spcBef>
                <a:spcPts val="0"/>
              </a:spcBef>
              <a:buFont typeface="Courier New" panose="02070309020205020404" pitchFamily="49" charset="0"/>
              <a:buChar char="o"/>
            </a:pPr>
            <a:r>
              <a:rPr lang="en-US" sz="1000" dirty="0"/>
              <a:t>how they are arranged in the painting </a:t>
            </a:r>
          </a:p>
          <a:p>
            <a:pPr lvl="1">
              <a:lnSpc>
                <a:spcPct val="100000"/>
              </a:lnSpc>
              <a:spcBef>
                <a:spcPts val="0"/>
              </a:spcBef>
              <a:buFont typeface="Courier New" panose="02070309020205020404" pitchFamily="49" charset="0"/>
              <a:buChar char="o"/>
            </a:pPr>
            <a:r>
              <a:rPr lang="en-US" sz="1000" dirty="0"/>
              <a:t>how </a:t>
            </a:r>
            <a:r>
              <a:rPr lang="en-US" sz="1000" dirty="0" err="1"/>
              <a:t>colour</a:t>
            </a:r>
            <a:r>
              <a:rPr lang="en-US" sz="1000" dirty="0"/>
              <a:t> was used and effects created </a:t>
            </a:r>
          </a:p>
          <a:p>
            <a:pPr lvl="1">
              <a:lnSpc>
                <a:spcPct val="100000"/>
              </a:lnSpc>
              <a:spcBef>
                <a:spcPts val="0"/>
              </a:spcBef>
              <a:buFont typeface="Courier New" panose="02070309020205020404" pitchFamily="49" charset="0"/>
              <a:buChar char="o"/>
            </a:pPr>
            <a:r>
              <a:rPr lang="en-US" sz="1000" dirty="0"/>
              <a:t>what he/she or the artist was trying to express </a:t>
            </a:r>
          </a:p>
          <a:p>
            <a:pPr lvl="1">
              <a:lnSpc>
                <a:spcPct val="100000"/>
              </a:lnSpc>
              <a:spcBef>
                <a:spcPts val="0"/>
              </a:spcBef>
              <a:buFont typeface="Courier New" panose="02070309020205020404" pitchFamily="49" charset="0"/>
              <a:buChar char="o"/>
            </a:pPr>
            <a:r>
              <a:rPr lang="en-US" sz="1000" dirty="0"/>
              <a:t>what he/she likes best about the painting</a:t>
            </a:r>
          </a:p>
          <a:p>
            <a:pPr>
              <a:buFont typeface="Arial" panose="020B0604020202020204" pitchFamily="34" charset="0"/>
              <a:buChar char="•"/>
            </a:pPr>
            <a:r>
              <a:rPr lang="en-IE" sz="1000" dirty="0"/>
              <a:t>respond to the work of artists through designed lessons</a:t>
            </a:r>
          </a:p>
          <a:p>
            <a:pPr marL="0" lvl="0" indent="0" algn="l" rtl="0">
              <a:spcBef>
                <a:spcPts val="0"/>
              </a:spcBef>
              <a:spcAft>
                <a:spcPts val="0"/>
              </a:spcAft>
              <a:buNone/>
            </a:pPr>
            <a:endParaRPr lang="en-IE" sz="1000" dirty="0"/>
          </a:p>
          <a:p>
            <a:pPr marL="0" lvl="0" indent="0" algn="l" rtl="0">
              <a:spcBef>
                <a:spcPts val="0"/>
              </a:spcBef>
              <a:spcAft>
                <a:spcPts val="0"/>
              </a:spcAft>
              <a:buNone/>
            </a:pPr>
            <a:endParaRPr sz="1000" dirty="0"/>
          </a:p>
          <a:p>
            <a:pPr marL="0" lvl="0" indent="0" algn="l" rtl="0">
              <a:spcBef>
                <a:spcPts val="1600"/>
              </a:spcBef>
              <a:spcAft>
                <a:spcPts val="0"/>
              </a:spcAft>
              <a:buNone/>
            </a:pPr>
            <a:endParaRPr sz="1000" dirty="0"/>
          </a:p>
          <a:p>
            <a:pPr marL="0" lvl="0" indent="0" algn="l" rtl="0">
              <a:spcBef>
                <a:spcPts val="1600"/>
              </a:spcBef>
              <a:spcAft>
                <a:spcPts val="0"/>
              </a:spcAft>
              <a:buClr>
                <a:schemeClr val="dk2"/>
              </a:buClr>
              <a:buSzPts val="1100"/>
              <a:buFont typeface="Arial"/>
              <a:buNone/>
            </a:pPr>
            <a:endParaRPr sz="1000" dirty="0"/>
          </a:p>
          <a:p>
            <a:pPr marL="0" lvl="0" indent="0" algn="l" rtl="0">
              <a:spcBef>
                <a:spcPts val="1600"/>
              </a:spcBef>
              <a:spcAft>
                <a:spcPts val="0"/>
              </a:spcAft>
              <a:buNone/>
            </a:pPr>
            <a:endParaRPr sz="1000" dirty="0"/>
          </a:p>
          <a:p>
            <a:pPr marL="0" lvl="0" indent="0" algn="l" rtl="0">
              <a:spcBef>
                <a:spcPts val="1600"/>
              </a:spcBef>
              <a:spcAft>
                <a:spcPts val="1600"/>
              </a:spcAft>
              <a:buNone/>
            </a:pPr>
            <a:endParaRPr sz="1000" dirty="0"/>
          </a:p>
        </p:txBody>
      </p:sp>
      <p:sp>
        <p:nvSpPr>
          <p:cNvPr id="79" name="Google Shape;79;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000000"/>
                </a:solidFill>
                <a:effectLst/>
                <a:uLnTx/>
                <a:uFillTx/>
                <a:latin typeface="Lato"/>
                <a:sym typeface="La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000" b="0" i="0" u="none" strike="noStrike" kern="0" cap="none" spc="0" normalizeH="0" baseline="0" noProof="0">
              <a:ln>
                <a:noFill/>
              </a:ln>
              <a:solidFill>
                <a:srgbClr val="000000"/>
              </a:solidFill>
              <a:effectLst/>
              <a:uLnTx/>
              <a:uFillTx/>
              <a:latin typeface="Lato"/>
              <a:sym typeface="Lato"/>
            </a:endParaRPr>
          </a:p>
        </p:txBody>
      </p:sp>
      <p:sp>
        <p:nvSpPr>
          <p:cNvPr id="3" name="Text Placeholder 2">
            <a:extLst>
              <a:ext uri="{FF2B5EF4-FFF2-40B4-BE49-F238E27FC236}">
                <a16:creationId xmlns:a16="http://schemas.microsoft.com/office/drawing/2014/main" id="{7F907DF6-B766-4165-980B-672ECACF2256}"/>
              </a:ext>
            </a:extLst>
          </p:cNvPr>
          <p:cNvSpPr>
            <a:spLocks noGrp="1"/>
          </p:cNvSpPr>
          <p:nvPr>
            <p:ph type="body" idx="2"/>
          </p:nvPr>
        </p:nvSpPr>
        <p:spPr/>
        <p:txBody>
          <a:bodyPr/>
          <a:lstStyle/>
          <a:p>
            <a:endParaRPr lang="en-IE" dirty="0"/>
          </a:p>
        </p:txBody>
      </p:sp>
    </p:spTree>
    <p:extLst>
      <p:ext uri="{BB962C8B-B14F-4D97-AF65-F5344CB8AC3E}">
        <p14:creationId xmlns:p14="http://schemas.microsoft.com/office/powerpoint/2010/main" val="2473763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63E"/>
        </a:solidFill>
        <a:effectLst/>
      </p:bgPr>
    </p:bg>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5036024" y="575949"/>
            <a:ext cx="3766782" cy="3613913"/>
          </a:xfrm>
          <a:prstGeom prst="rect">
            <a:avLst/>
          </a:prstGeom>
        </p:spPr>
        <p:txBody>
          <a:bodyPr spcFirstLastPara="1" wrap="square" lIns="91425" tIns="91425" rIns="91425" bIns="91425" anchor="t" anchorCtr="0">
            <a:noAutofit/>
          </a:bodyPr>
          <a:lstStyle/>
          <a:p>
            <a:pPr lvl="0"/>
            <a:r>
              <a:rPr lang="en-IE" sz="2800" dirty="0">
                <a:solidFill>
                  <a:schemeClr val="bg1"/>
                </a:solidFill>
                <a:latin typeface="TyStencil Pro Medium" panose="02000605080000020003" pitchFamily="50" charset="0"/>
                <a:ea typeface="Open Sans" panose="020B0604020202020204" charset="0"/>
                <a:cs typeface="Open Sans" panose="020B0604020202020204" charset="0"/>
              </a:rPr>
              <a:t>The Workshop</a:t>
            </a:r>
            <a:br>
              <a:rPr lang="en-IE" dirty="0">
                <a:solidFill>
                  <a:schemeClr val="bg1"/>
                </a:solidFill>
                <a:latin typeface="TyStencil Pro Medium" panose="02000605080000020003" pitchFamily="50" charset="0"/>
              </a:rPr>
            </a:br>
            <a:br>
              <a:rPr lang="en-IE" sz="2000" b="0" dirty="0">
                <a:solidFill>
                  <a:schemeClr val="bg1"/>
                </a:solidFill>
                <a:latin typeface="Open Sans" panose="020B0604020202020204" charset="0"/>
                <a:ea typeface="Open Sans" panose="020B0604020202020204" charset="0"/>
                <a:cs typeface="Open Sans" panose="020B0604020202020204" charset="0"/>
              </a:rPr>
            </a:br>
            <a:r>
              <a:rPr lang="en-GB" sz="1000" b="0" dirty="0">
                <a:solidFill>
                  <a:schemeClr val="bg1"/>
                </a:solidFill>
                <a:latin typeface="Open Sans" panose="020B0604020202020204" charset="0"/>
                <a:ea typeface="Open Sans" panose="020B0604020202020204" charset="0"/>
                <a:cs typeface="Open Sans" panose="020B0604020202020204" charset="0"/>
              </a:rPr>
              <a:t>Also available as an adaptable PowerPoint slideshow</a:t>
            </a:r>
            <a:endParaRPr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a:ln>
                  <a:noFill/>
                </a:ln>
                <a:solidFill>
                  <a:srgbClr val="FFFFFF"/>
                </a:solidFill>
                <a:effectLst/>
                <a:uLnTx/>
                <a:uFillTx/>
                <a:latin typeface="Lato"/>
                <a:sym typeface="Lato"/>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000" b="0" i="0" u="none" strike="noStrike" kern="0" cap="none" spc="0" normalizeH="0" baseline="0" noProof="0">
              <a:ln>
                <a:noFill/>
              </a:ln>
              <a:solidFill>
                <a:srgbClr val="FFFFFF"/>
              </a:solidFill>
              <a:effectLst/>
              <a:uLnTx/>
              <a:uFillTx/>
              <a:latin typeface="Lato"/>
              <a:sym typeface="Lato"/>
            </a:endParaRPr>
          </a:p>
        </p:txBody>
      </p:sp>
      <p:pic>
        <p:nvPicPr>
          <p:cNvPr id="7" name="Picture 6" descr="Icon&#10;&#10;Description automatically generated">
            <a:extLst>
              <a:ext uri="{FF2B5EF4-FFF2-40B4-BE49-F238E27FC236}">
                <a16:creationId xmlns:a16="http://schemas.microsoft.com/office/drawing/2014/main" id="{7F7F33A1-0194-46B9-AC97-BFF34E32AC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53112" y="4120630"/>
            <a:ext cx="618688" cy="634069"/>
          </a:xfrm>
          <a:prstGeom prst="rect">
            <a:avLst/>
          </a:prstGeom>
        </p:spPr>
      </p:pic>
      <p:grpSp>
        <p:nvGrpSpPr>
          <p:cNvPr id="8" name="Group 7" descr="Six Paintings by Murillo showing the story of the Prodigal Son.">
            <a:extLst>
              <a:ext uri="{FF2B5EF4-FFF2-40B4-BE49-F238E27FC236}">
                <a16:creationId xmlns:a16="http://schemas.microsoft.com/office/drawing/2014/main" id="{DADD0292-CA2A-46FB-89AA-E320E5D918F4}"/>
              </a:ext>
            </a:extLst>
          </p:cNvPr>
          <p:cNvGrpSpPr/>
          <p:nvPr/>
        </p:nvGrpSpPr>
        <p:grpSpPr>
          <a:xfrm>
            <a:off x="-1" y="-12622"/>
            <a:ext cx="4808481" cy="5156122"/>
            <a:chOff x="-1" y="-12622"/>
            <a:chExt cx="4808481" cy="5156122"/>
          </a:xfrm>
        </p:grpSpPr>
        <p:pic>
          <p:nvPicPr>
            <p:cNvPr id="9" name="Picture 8" descr="A person riding a horse&#10;&#10;Description automatically generated with low confidence">
              <a:extLst>
                <a:ext uri="{FF2B5EF4-FFF2-40B4-BE49-F238E27FC236}">
                  <a16:creationId xmlns:a16="http://schemas.microsoft.com/office/drawing/2014/main" id="{1D66D2F3-8DBD-4660-848C-F554A69D27E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492871" y="0"/>
              <a:ext cx="2315608" cy="1602821"/>
            </a:xfrm>
            <a:prstGeom prst="rect">
              <a:avLst/>
            </a:prstGeom>
          </p:spPr>
        </p:pic>
        <p:pic>
          <p:nvPicPr>
            <p:cNvPr id="10" name="Picture 9" descr="A group of people in a room&#10;&#10;Description automatically generated with low confidence">
              <a:extLst>
                <a:ext uri="{FF2B5EF4-FFF2-40B4-BE49-F238E27FC236}">
                  <a16:creationId xmlns:a16="http://schemas.microsoft.com/office/drawing/2014/main" id="{8E0319AF-BC22-4F1A-A9F4-A92DEB9FB7E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12622"/>
              <a:ext cx="2315608" cy="1596137"/>
            </a:xfrm>
            <a:prstGeom prst="rect">
              <a:avLst/>
            </a:prstGeom>
          </p:spPr>
        </p:pic>
        <p:pic>
          <p:nvPicPr>
            <p:cNvPr id="11" name="Picture 10" descr="A painting of a group of people sitting around a table&#10;&#10;Description automatically generated with medium confidence">
              <a:extLst>
                <a:ext uri="{FF2B5EF4-FFF2-40B4-BE49-F238E27FC236}">
                  <a16:creationId xmlns:a16="http://schemas.microsoft.com/office/drawing/2014/main" id="{B7F0B7A5-2E77-4A72-B61D-70AEC60C405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 y="1765282"/>
              <a:ext cx="2315608" cy="1601986"/>
            </a:xfrm>
            <a:prstGeom prst="rect">
              <a:avLst/>
            </a:prstGeom>
          </p:spPr>
        </p:pic>
        <p:pic>
          <p:nvPicPr>
            <p:cNvPr id="12" name="Picture 11" descr="A picture containing person&#10;&#10;Description automatically generated">
              <a:extLst>
                <a:ext uri="{FF2B5EF4-FFF2-40B4-BE49-F238E27FC236}">
                  <a16:creationId xmlns:a16="http://schemas.microsoft.com/office/drawing/2014/main" id="{7528B8D9-2907-47E6-AEB5-4CDA8B17B67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492871" y="1765282"/>
              <a:ext cx="2315608" cy="1597807"/>
            </a:xfrm>
            <a:prstGeom prst="rect">
              <a:avLst/>
            </a:prstGeom>
          </p:spPr>
        </p:pic>
        <p:pic>
          <p:nvPicPr>
            <p:cNvPr id="13" name="Picture 12" descr="A picture containing text, outdoor&#10;&#10;Description automatically generated">
              <a:extLst>
                <a:ext uri="{FF2B5EF4-FFF2-40B4-BE49-F238E27FC236}">
                  <a16:creationId xmlns:a16="http://schemas.microsoft.com/office/drawing/2014/main" id="{19B06ED2-B5E4-4589-AB42-3213B6634F4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3549035"/>
              <a:ext cx="2315608" cy="1594465"/>
            </a:xfrm>
            <a:prstGeom prst="rect">
              <a:avLst/>
            </a:prstGeom>
          </p:spPr>
        </p:pic>
        <p:pic>
          <p:nvPicPr>
            <p:cNvPr id="14" name="Picture 13" descr="A picture containing building, person, posing&#10;&#10;Description automatically generated">
              <a:extLst>
                <a:ext uri="{FF2B5EF4-FFF2-40B4-BE49-F238E27FC236}">
                  <a16:creationId xmlns:a16="http://schemas.microsoft.com/office/drawing/2014/main" id="{FA56CE98-10A9-42E9-9F53-ADF95719465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492872" y="3551544"/>
              <a:ext cx="2315608" cy="1589450"/>
            </a:xfrm>
            <a:prstGeom prst="rect">
              <a:avLst/>
            </a:prstGeom>
          </p:spPr>
        </p:pic>
      </p:grpSp>
    </p:spTree>
    <p:extLst>
      <p:ext uri="{BB962C8B-B14F-4D97-AF65-F5344CB8AC3E}">
        <p14:creationId xmlns:p14="http://schemas.microsoft.com/office/powerpoint/2010/main" val="424549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63E"/>
        </a:solidFill>
        <a:effectLst/>
      </p:bgPr>
    </p:bg>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5036024" y="575949"/>
            <a:ext cx="3766782" cy="3613913"/>
          </a:xfrm>
          <a:prstGeom prst="rect">
            <a:avLst/>
          </a:prstGeom>
        </p:spPr>
        <p:txBody>
          <a:bodyPr spcFirstLastPara="1" wrap="square" lIns="91425" tIns="91425" rIns="91425" bIns="91425" anchor="t" anchorCtr="0">
            <a:noAutofit/>
          </a:bodyPr>
          <a:lstStyle/>
          <a:p>
            <a:pPr lvl="0"/>
            <a:r>
              <a:rPr lang="en-GB" sz="2800" dirty="0">
                <a:solidFill>
                  <a:schemeClr val="bg1"/>
                </a:solidFill>
                <a:latin typeface="TyStencil Pro Medium" panose="02000605080000020003" pitchFamily="50" charset="0"/>
                <a:ea typeface="Open Sans" panose="020B0604020202020204" charset="0"/>
                <a:cs typeface="Open Sans" panose="020B0604020202020204" charset="0"/>
              </a:rPr>
              <a:t>The Prodigal Son Receiving his Portion</a:t>
            </a:r>
            <a:r>
              <a:rPr lang="en-IE" sz="2800" dirty="0">
                <a:solidFill>
                  <a:schemeClr val="bg1"/>
                </a:solidFill>
                <a:latin typeface="TyStencil Pro Medium" panose="02000605080000020003" pitchFamily="50" charset="0"/>
                <a:ea typeface="Open Sans" panose="020B0604020202020204" charset="0"/>
                <a:cs typeface="Open Sans" panose="020B0604020202020204" charset="0"/>
              </a:rPr>
              <a:t>, 1660s</a:t>
            </a:r>
            <a:br>
              <a:rPr lang="en-IE" dirty="0">
                <a:solidFill>
                  <a:schemeClr val="bg1"/>
                </a:solidFill>
                <a:latin typeface="TyStencil Pro Medium" panose="02000605080000020003" pitchFamily="50" charset="0"/>
              </a:rPr>
            </a:br>
            <a:br>
              <a:rPr lang="en-IE" sz="2000" b="0" dirty="0">
                <a:solidFill>
                  <a:schemeClr val="bg1"/>
                </a:solidFill>
                <a:latin typeface="Open Sans" panose="020B0604020202020204" charset="0"/>
                <a:ea typeface="Open Sans" panose="020B0604020202020204" charset="0"/>
                <a:cs typeface="Open Sans" panose="020B0604020202020204" charset="0"/>
              </a:rPr>
            </a:br>
            <a:r>
              <a:rPr lang="it-IT" sz="2000" b="0" i="0" dirty="0">
                <a:solidFill>
                  <a:schemeClr val="bg1"/>
                </a:solidFill>
                <a:effectLst/>
                <a:latin typeface="Open Sans" panose="020B0604020202020204" charset="0"/>
                <a:ea typeface="Open Sans" panose="020B0604020202020204" charset="0"/>
                <a:cs typeface="Open Sans" panose="020B0604020202020204" charset="0"/>
              </a:rPr>
              <a:t>Bartolomé Esteban Murillo (1617-1682)</a:t>
            </a:r>
            <a:br>
              <a:rPr lang="en-IE" sz="2000" b="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IE" sz="2000" b="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GB" sz="1000" b="0" i="0" dirty="0">
                <a:solidFill>
                  <a:schemeClr val="bg1"/>
                </a:solidFill>
                <a:effectLst/>
                <a:latin typeface="Open Sans" panose="020B0604020202020204" charset="0"/>
              </a:rPr>
            </a:br>
            <a:r>
              <a:rPr lang="en-GB" sz="1000" b="0" i="0" dirty="0">
                <a:solidFill>
                  <a:schemeClr val="bg1"/>
                </a:solidFill>
                <a:effectLst/>
                <a:latin typeface="Open Sans" panose="020B0604020202020204" charset="0"/>
              </a:rPr>
              <a:t>Presented, Sir Alfred and Lady Beit, 1987 (Beit Collection). Photo © National Gallery of Ireland.</a:t>
            </a:r>
            <a:br>
              <a:rPr lang="en-GB" sz="1000" dirty="0"/>
            </a:br>
            <a:endParaRPr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6</a:t>
            </a:fld>
            <a:endParaRPr>
              <a:solidFill>
                <a:schemeClr val="bg1"/>
              </a:solidFill>
            </a:endParaRPr>
          </a:p>
        </p:txBody>
      </p:sp>
      <p:pic>
        <p:nvPicPr>
          <p:cNvPr id="7" name="Picture 6" descr="Icon&#10;&#10;Description automatically generated">
            <a:extLst>
              <a:ext uri="{FF2B5EF4-FFF2-40B4-BE49-F238E27FC236}">
                <a16:creationId xmlns:a16="http://schemas.microsoft.com/office/drawing/2014/main" id="{7F7F33A1-0194-46B9-AC97-BFF34E32AC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53112" y="4120630"/>
            <a:ext cx="618688" cy="634069"/>
          </a:xfrm>
          <a:prstGeom prst="rect">
            <a:avLst/>
          </a:prstGeom>
        </p:spPr>
      </p:pic>
      <p:pic>
        <p:nvPicPr>
          <p:cNvPr id="3" name="Picture 2" descr="Painting of an old man sat at a table writing on paper. A man stands behind him and another man stands in front of the table holding money. A woman stands to the left of the painting.">
            <a:extLst>
              <a:ext uri="{FF2B5EF4-FFF2-40B4-BE49-F238E27FC236}">
                <a16:creationId xmlns:a16="http://schemas.microsoft.com/office/drawing/2014/main" id="{58958611-A1E1-412C-BC64-F8EF3370E65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68684"/>
            <a:ext cx="4572000" cy="3521178"/>
          </a:xfrm>
          <a:prstGeom prst="rect">
            <a:avLst/>
          </a:prstGeom>
        </p:spPr>
      </p:pic>
    </p:spTree>
    <p:extLst>
      <p:ext uri="{BB962C8B-B14F-4D97-AF65-F5344CB8AC3E}">
        <p14:creationId xmlns:p14="http://schemas.microsoft.com/office/powerpoint/2010/main" val="3304003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63E"/>
        </a:solidFill>
        <a:effectLst/>
      </p:bgPr>
    </p:bg>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5036024" y="575949"/>
            <a:ext cx="3766782" cy="3613913"/>
          </a:xfrm>
          <a:prstGeom prst="rect">
            <a:avLst/>
          </a:prstGeom>
        </p:spPr>
        <p:txBody>
          <a:bodyPr spcFirstLastPara="1" wrap="square" lIns="91425" tIns="91425" rIns="91425" bIns="91425" anchor="t" anchorCtr="0">
            <a:noAutofit/>
          </a:bodyPr>
          <a:lstStyle/>
          <a:p>
            <a:pPr lvl="0"/>
            <a:r>
              <a:rPr lang="en-IE" sz="2800" dirty="0">
                <a:solidFill>
                  <a:schemeClr val="bg1"/>
                </a:solidFill>
                <a:latin typeface="TyStencil Pro Medium" panose="02000605080000020003" pitchFamily="50" charset="0"/>
                <a:ea typeface="Open Sans" panose="020B0604020202020204" charset="0"/>
                <a:cs typeface="Open Sans" panose="020B0604020202020204" charset="0"/>
              </a:rPr>
              <a:t>The Departure of the Prodigal Son, 1660s</a:t>
            </a:r>
            <a:br>
              <a:rPr lang="en-IE" dirty="0">
                <a:solidFill>
                  <a:schemeClr val="bg1"/>
                </a:solidFill>
                <a:latin typeface="TyStencil Pro Medium" panose="02000605080000020003" pitchFamily="50" charset="0"/>
              </a:rPr>
            </a:br>
            <a:br>
              <a:rPr lang="en-IE" sz="2000" b="0" dirty="0">
                <a:solidFill>
                  <a:schemeClr val="bg1"/>
                </a:solidFill>
                <a:latin typeface="Open Sans" panose="020B0604020202020204" charset="0"/>
                <a:ea typeface="Open Sans" panose="020B0604020202020204" charset="0"/>
                <a:cs typeface="Open Sans" panose="020B0604020202020204" charset="0"/>
              </a:rPr>
            </a:br>
            <a:r>
              <a:rPr lang="it-IT" sz="2000" b="0" i="0" dirty="0">
                <a:solidFill>
                  <a:schemeClr val="bg1"/>
                </a:solidFill>
                <a:effectLst/>
                <a:latin typeface="Open Sans" panose="020B0604020202020204" charset="0"/>
                <a:ea typeface="Open Sans" panose="020B0604020202020204" charset="0"/>
                <a:cs typeface="Open Sans" panose="020B0604020202020204" charset="0"/>
              </a:rPr>
              <a:t>Bartolomé Esteban Murillo (1617-1682)</a:t>
            </a:r>
            <a:br>
              <a:rPr lang="en-IE" sz="2000" b="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IE" sz="2000" b="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GB" sz="1000" b="0" i="0" dirty="0">
                <a:solidFill>
                  <a:schemeClr val="bg1"/>
                </a:solidFill>
                <a:effectLst/>
                <a:latin typeface="Open Sans" panose="020B0604020202020204" charset="0"/>
              </a:rPr>
            </a:br>
            <a:r>
              <a:rPr lang="en-GB" sz="1000" b="0" i="0" dirty="0">
                <a:solidFill>
                  <a:schemeClr val="bg1"/>
                </a:solidFill>
                <a:effectLst/>
                <a:latin typeface="Open Sans" panose="020B0604020202020204" charset="0"/>
              </a:rPr>
              <a:t>Presented, Sir Alfred and Lady Beit, 1987 (Beit Collection). Photo © National Gallery of Ireland.</a:t>
            </a:r>
            <a:br>
              <a:rPr lang="en-GB" sz="1000" dirty="0"/>
            </a:br>
            <a:endParaRPr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7</a:t>
            </a:fld>
            <a:endParaRPr>
              <a:solidFill>
                <a:schemeClr val="bg1"/>
              </a:solidFill>
            </a:endParaRPr>
          </a:p>
        </p:txBody>
      </p:sp>
      <p:pic>
        <p:nvPicPr>
          <p:cNvPr id="7" name="Picture 6" descr="Icon&#10;&#10;Description automatically generated">
            <a:extLst>
              <a:ext uri="{FF2B5EF4-FFF2-40B4-BE49-F238E27FC236}">
                <a16:creationId xmlns:a16="http://schemas.microsoft.com/office/drawing/2014/main" id="{7F7F33A1-0194-46B9-AC97-BFF34E32AC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53112" y="4120630"/>
            <a:ext cx="618688" cy="634069"/>
          </a:xfrm>
          <a:prstGeom prst="rect">
            <a:avLst/>
          </a:prstGeom>
        </p:spPr>
      </p:pic>
      <p:pic>
        <p:nvPicPr>
          <p:cNvPr id="9" name="Picture 8" descr="A person riding a horse. Four people stand on steps next to him. A woman is crying.&#10;">
            <a:extLst>
              <a:ext uri="{FF2B5EF4-FFF2-40B4-BE49-F238E27FC236}">
                <a16:creationId xmlns:a16="http://schemas.microsoft.com/office/drawing/2014/main" id="{F8178F29-761F-4B13-B075-61CCE8E86C2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42621"/>
            <a:ext cx="4586631" cy="354724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63E"/>
        </a:solidFill>
        <a:effectLst/>
      </p:bgPr>
    </p:bg>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5036024" y="575949"/>
            <a:ext cx="3766782" cy="3613913"/>
          </a:xfrm>
          <a:prstGeom prst="rect">
            <a:avLst/>
          </a:prstGeom>
        </p:spPr>
        <p:txBody>
          <a:bodyPr spcFirstLastPara="1" wrap="square" lIns="91425" tIns="91425" rIns="91425" bIns="91425" anchor="t" anchorCtr="0">
            <a:noAutofit/>
          </a:bodyPr>
          <a:lstStyle/>
          <a:p>
            <a:pPr lvl="0"/>
            <a:r>
              <a:rPr lang="en-GB" sz="2800" dirty="0">
                <a:solidFill>
                  <a:schemeClr val="bg1"/>
                </a:solidFill>
                <a:latin typeface="TyStencil Pro Medium" panose="02000605080000020003" pitchFamily="50" charset="0"/>
                <a:ea typeface="Open Sans" panose="020B0604020202020204" charset="0"/>
                <a:cs typeface="Open Sans" panose="020B0604020202020204" charset="0"/>
              </a:rPr>
              <a:t>The Prodigal Son Feasting</a:t>
            </a:r>
            <a:r>
              <a:rPr lang="en-IE" sz="2800" dirty="0">
                <a:solidFill>
                  <a:schemeClr val="bg1"/>
                </a:solidFill>
                <a:latin typeface="TyStencil Pro Medium" panose="02000605080000020003" pitchFamily="50" charset="0"/>
                <a:ea typeface="Open Sans" panose="020B0604020202020204" charset="0"/>
                <a:cs typeface="Open Sans" panose="020B0604020202020204" charset="0"/>
              </a:rPr>
              <a:t>, 1660s</a:t>
            </a:r>
            <a:br>
              <a:rPr lang="en-IE" dirty="0">
                <a:solidFill>
                  <a:schemeClr val="bg1"/>
                </a:solidFill>
                <a:latin typeface="TyStencil Pro Medium" panose="02000605080000020003" pitchFamily="50" charset="0"/>
              </a:rPr>
            </a:br>
            <a:br>
              <a:rPr lang="en-IE" sz="2000" b="0" dirty="0">
                <a:solidFill>
                  <a:schemeClr val="bg1"/>
                </a:solidFill>
                <a:latin typeface="Open Sans" panose="020B0604020202020204" charset="0"/>
                <a:ea typeface="Open Sans" panose="020B0604020202020204" charset="0"/>
                <a:cs typeface="Open Sans" panose="020B0604020202020204" charset="0"/>
              </a:rPr>
            </a:br>
            <a:r>
              <a:rPr lang="it-IT" sz="2000" b="0" i="0" dirty="0">
                <a:solidFill>
                  <a:schemeClr val="bg1"/>
                </a:solidFill>
                <a:effectLst/>
                <a:latin typeface="Open Sans" panose="020B0604020202020204" charset="0"/>
                <a:ea typeface="Open Sans" panose="020B0604020202020204" charset="0"/>
                <a:cs typeface="Open Sans" panose="020B0604020202020204" charset="0"/>
              </a:rPr>
              <a:t>Bartolomé Esteban Murillo (1617-1682)</a:t>
            </a:r>
            <a:br>
              <a:rPr lang="en-IE" sz="2000" b="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IE" sz="2000" b="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GB" sz="1000" b="0" i="0" dirty="0">
                <a:solidFill>
                  <a:schemeClr val="bg1"/>
                </a:solidFill>
                <a:effectLst/>
                <a:latin typeface="Open Sans" panose="020B0604020202020204" charset="0"/>
              </a:rPr>
            </a:br>
            <a:r>
              <a:rPr lang="en-GB" sz="1000" b="0" i="0" dirty="0">
                <a:solidFill>
                  <a:schemeClr val="bg1"/>
                </a:solidFill>
                <a:effectLst/>
                <a:latin typeface="Open Sans" panose="020B0604020202020204" charset="0"/>
              </a:rPr>
              <a:t>Presented, Sir Alfred and Lady Beit, 1987 (Beit Collection). Photo © National Gallery of Ireland.</a:t>
            </a:r>
            <a:br>
              <a:rPr lang="en-GB" sz="1000" dirty="0"/>
            </a:br>
            <a:endParaRPr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8</a:t>
            </a:fld>
            <a:endParaRPr>
              <a:solidFill>
                <a:schemeClr val="bg1"/>
              </a:solidFill>
            </a:endParaRPr>
          </a:p>
        </p:txBody>
      </p:sp>
      <p:pic>
        <p:nvPicPr>
          <p:cNvPr id="7" name="Picture 6" descr="Icon&#10;&#10;Description automatically generated">
            <a:extLst>
              <a:ext uri="{FF2B5EF4-FFF2-40B4-BE49-F238E27FC236}">
                <a16:creationId xmlns:a16="http://schemas.microsoft.com/office/drawing/2014/main" id="{7F7F33A1-0194-46B9-AC97-BFF34E32AC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53112" y="4120630"/>
            <a:ext cx="618688" cy="634069"/>
          </a:xfrm>
          <a:prstGeom prst="rect">
            <a:avLst/>
          </a:prstGeom>
        </p:spPr>
      </p:pic>
      <p:pic>
        <p:nvPicPr>
          <p:cNvPr id="4" name="Picture 3" descr="A painting of a group of people sitting around a table.">
            <a:extLst>
              <a:ext uri="{FF2B5EF4-FFF2-40B4-BE49-F238E27FC236}">
                <a16:creationId xmlns:a16="http://schemas.microsoft.com/office/drawing/2014/main" id="{AFF71D71-65A8-4D10-AD3A-07ED835260E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718292"/>
            <a:ext cx="4555306" cy="3521178"/>
          </a:xfrm>
          <a:prstGeom prst="rect">
            <a:avLst/>
          </a:prstGeom>
        </p:spPr>
      </p:pic>
    </p:spTree>
    <p:extLst>
      <p:ext uri="{BB962C8B-B14F-4D97-AF65-F5344CB8AC3E}">
        <p14:creationId xmlns:p14="http://schemas.microsoft.com/office/powerpoint/2010/main" val="1718977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63E"/>
        </a:solidFill>
        <a:effectLst/>
      </p:bgPr>
    </p:bg>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5036024" y="575949"/>
            <a:ext cx="3766782" cy="3613913"/>
          </a:xfrm>
          <a:prstGeom prst="rect">
            <a:avLst/>
          </a:prstGeom>
        </p:spPr>
        <p:txBody>
          <a:bodyPr spcFirstLastPara="1" wrap="square" lIns="91425" tIns="91425" rIns="91425" bIns="91425" anchor="t" anchorCtr="0">
            <a:noAutofit/>
          </a:bodyPr>
          <a:lstStyle/>
          <a:p>
            <a:pPr lvl="0"/>
            <a:r>
              <a:rPr lang="en-GB" sz="2800" dirty="0">
                <a:solidFill>
                  <a:schemeClr val="bg1"/>
                </a:solidFill>
                <a:latin typeface="TyStencil Pro Medium" panose="02000605080000020003" pitchFamily="50" charset="0"/>
                <a:ea typeface="Open Sans" panose="020B0604020202020204" charset="0"/>
                <a:cs typeface="Open Sans" panose="020B0604020202020204" charset="0"/>
              </a:rPr>
              <a:t>The Prodigal Son Driven Out</a:t>
            </a:r>
            <a:r>
              <a:rPr lang="en-IE" sz="2800" dirty="0">
                <a:solidFill>
                  <a:schemeClr val="bg1"/>
                </a:solidFill>
                <a:latin typeface="TyStencil Pro Medium" panose="02000605080000020003" pitchFamily="50" charset="0"/>
                <a:ea typeface="Open Sans" panose="020B0604020202020204" charset="0"/>
                <a:cs typeface="Open Sans" panose="020B0604020202020204" charset="0"/>
              </a:rPr>
              <a:t>, 1660s</a:t>
            </a:r>
            <a:br>
              <a:rPr lang="en-IE" dirty="0">
                <a:solidFill>
                  <a:schemeClr val="bg1"/>
                </a:solidFill>
                <a:latin typeface="TyStencil Pro Medium" panose="02000605080000020003" pitchFamily="50" charset="0"/>
              </a:rPr>
            </a:br>
            <a:br>
              <a:rPr lang="en-IE" sz="2000" b="0" dirty="0">
                <a:solidFill>
                  <a:schemeClr val="bg1"/>
                </a:solidFill>
                <a:latin typeface="Open Sans" panose="020B0604020202020204" charset="0"/>
                <a:ea typeface="Open Sans" panose="020B0604020202020204" charset="0"/>
                <a:cs typeface="Open Sans" panose="020B0604020202020204" charset="0"/>
              </a:rPr>
            </a:br>
            <a:r>
              <a:rPr lang="it-IT" sz="2000" b="0" i="0" dirty="0">
                <a:solidFill>
                  <a:schemeClr val="bg1"/>
                </a:solidFill>
                <a:effectLst/>
                <a:latin typeface="Open Sans" panose="020B0604020202020204" charset="0"/>
                <a:ea typeface="Open Sans" panose="020B0604020202020204" charset="0"/>
                <a:cs typeface="Open Sans" panose="020B0604020202020204" charset="0"/>
              </a:rPr>
              <a:t>Bartolomé Esteban Murillo (1617-1682)</a:t>
            </a:r>
            <a:br>
              <a:rPr lang="en-IE" sz="2000" b="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IE" sz="2000" b="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GB" sz="1000" b="0" i="0" dirty="0">
                <a:solidFill>
                  <a:schemeClr val="bg1"/>
                </a:solidFill>
                <a:effectLst/>
                <a:latin typeface="Open Sans" panose="020B0604020202020204" charset="0"/>
              </a:rPr>
            </a:br>
            <a:r>
              <a:rPr lang="en-GB" sz="1000" b="0" i="0" dirty="0">
                <a:solidFill>
                  <a:schemeClr val="bg1"/>
                </a:solidFill>
                <a:effectLst/>
                <a:latin typeface="Open Sans" panose="020B0604020202020204" charset="0"/>
              </a:rPr>
              <a:t>Presented, Sir Alfred and Lady Beit, 1987 (Beit Collection). Photo © National Gallery of Ireland.</a:t>
            </a:r>
            <a:br>
              <a:rPr lang="en-GB" sz="1000" dirty="0"/>
            </a:br>
            <a:endParaRPr dirty="0"/>
          </a:p>
        </p:txBody>
      </p:sp>
      <p:sp>
        <p:nvSpPr>
          <p:cNvPr id="111" name="Google Shape;111;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9</a:t>
            </a:fld>
            <a:endParaRPr>
              <a:solidFill>
                <a:schemeClr val="bg1"/>
              </a:solidFill>
            </a:endParaRPr>
          </a:p>
        </p:txBody>
      </p:sp>
      <p:pic>
        <p:nvPicPr>
          <p:cNvPr id="7" name="Picture 6" descr="Icon&#10;&#10;Description automatically generated">
            <a:extLst>
              <a:ext uri="{FF2B5EF4-FFF2-40B4-BE49-F238E27FC236}">
                <a16:creationId xmlns:a16="http://schemas.microsoft.com/office/drawing/2014/main" id="{7F7F33A1-0194-46B9-AC97-BFF34E32AC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53112" y="4120630"/>
            <a:ext cx="618688" cy="634069"/>
          </a:xfrm>
          <a:prstGeom prst="rect">
            <a:avLst/>
          </a:prstGeom>
        </p:spPr>
      </p:pic>
      <p:pic>
        <p:nvPicPr>
          <p:cNvPr id="3" name="Picture 2" descr="A group of people waving swords and brooms. A man runs away.">
            <a:extLst>
              <a:ext uri="{FF2B5EF4-FFF2-40B4-BE49-F238E27FC236}">
                <a16:creationId xmlns:a16="http://schemas.microsoft.com/office/drawing/2014/main" id="{BA543825-6861-4F62-B8AD-07730BE52C0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668684"/>
            <a:ext cx="4567218" cy="3521178"/>
          </a:xfrm>
          <a:prstGeom prst="rect">
            <a:avLst/>
          </a:prstGeom>
        </p:spPr>
      </p:pic>
    </p:spTree>
    <p:extLst>
      <p:ext uri="{BB962C8B-B14F-4D97-AF65-F5344CB8AC3E}">
        <p14:creationId xmlns:p14="http://schemas.microsoft.com/office/powerpoint/2010/main" val="129981382"/>
      </p:ext>
    </p:extLst>
  </p:cSld>
  <p:clrMapOvr>
    <a:masterClrMapping/>
  </p:clrMapOvr>
</p:sld>
</file>

<file path=ppt/theme/theme1.xml><?xml version="1.0" encoding="utf-8"?>
<a:theme xmlns:a="http://schemas.openxmlformats.org/drawingml/2006/main" name="Swiss">
  <a:themeElements>
    <a:clrScheme name="Swiss">
      <a:dk1>
        <a:srgbClr val="DC4405"/>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6286</TotalTime>
  <Words>3171</Words>
  <Application>Microsoft Office PowerPoint</Application>
  <PresentationFormat>On-screen Show (16:9)</PresentationFormat>
  <Paragraphs>335</Paragraphs>
  <Slides>35</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Raleway</vt:lpstr>
      <vt:lpstr>Courier New</vt:lpstr>
      <vt:lpstr>Arial</vt:lpstr>
      <vt:lpstr>Lato</vt:lpstr>
      <vt:lpstr>Open Sans</vt:lpstr>
      <vt:lpstr>TyStencil Pro Medium</vt:lpstr>
      <vt:lpstr>Swiss</vt:lpstr>
      <vt:lpstr>Learning Through Art: SPHE Resouce Pack </vt:lpstr>
      <vt:lpstr>Introduction</vt:lpstr>
      <vt:lpstr>How to use this resource</vt:lpstr>
      <vt:lpstr>Learning Objectives</vt:lpstr>
      <vt:lpstr>The Workshop  Also available as an adaptable PowerPoint slideshow</vt:lpstr>
      <vt:lpstr>The Prodigal Son Receiving his Portion, 1660s  Bartolomé Esteban Murillo (1617-1682)   Presented, Sir Alfred and Lady Beit, 1987 (Beit Collection). Photo © National Gallery of Ireland. </vt:lpstr>
      <vt:lpstr>The Departure of the Prodigal Son, 1660s  Bartolomé Esteban Murillo (1617-1682)   Presented, Sir Alfred and Lady Beit, 1987 (Beit Collection). Photo © National Gallery of Ireland. </vt:lpstr>
      <vt:lpstr>The Prodigal Son Feasting, 1660s  Bartolomé Esteban Murillo (1617-1682)   Presented, Sir Alfred and Lady Beit, 1987 (Beit Collection). Photo © National Gallery of Ireland. </vt:lpstr>
      <vt:lpstr>The Prodigal Son Driven Out, 1660s  Bartolomé Esteban Murillo (1617-1682)   Presented, Sir Alfred and Lady Beit, 1987 (Beit Collection). Photo © National Gallery of Ireland. </vt:lpstr>
      <vt:lpstr>The Prodigal Son Feeding Swine, 1660s  Bartolomé Esteban Murillo (1617-1682)   Presented, Sir Alfred and Lady Beit, 1987 (Beit Collection). Photo © National Gallery of Ireland. </vt:lpstr>
      <vt:lpstr>The Return of the Prodigal Son, 1660s  Bartolomé Esteban Murillo (1617-1682)   Presented, Sir Alfred and Lady Beit, 1987 (Beit Collection). Photo © National Gallery of Ireland.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Activities </vt:lpstr>
      <vt:lpstr>Additional Activities </vt:lpstr>
      <vt:lpstr>Resources</vt:lpstr>
      <vt:lpstr>Worksheets  These are also available as downloadable Word documents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 for schools</dc:title>
  <dc:creator>Catherine O'Donnell</dc:creator>
  <cp:lastModifiedBy>Catherine O'Donnell</cp:lastModifiedBy>
  <cp:revision>174</cp:revision>
  <dcterms:modified xsi:type="dcterms:W3CDTF">2021-08-24T11:06:09Z</dcterms:modified>
</cp:coreProperties>
</file>