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8"/>
  </p:notesMasterIdLst>
  <p:sldIdLst>
    <p:sldId id="256" r:id="rId2"/>
    <p:sldId id="349" r:id="rId3"/>
    <p:sldId id="282" r:id="rId4"/>
    <p:sldId id="321" r:id="rId5"/>
    <p:sldId id="351" r:id="rId6"/>
    <p:sldId id="260" r:id="rId7"/>
    <p:sldId id="335" r:id="rId8"/>
    <p:sldId id="336" r:id="rId9"/>
    <p:sldId id="337" r:id="rId10"/>
    <p:sldId id="338" r:id="rId11"/>
    <p:sldId id="339" r:id="rId12"/>
    <p:sldId id="340" r:id="rId13"/>
    <p:sldId id="341" r:id="rId14"/>
    <p:sldId id="342" r:id="rId15"/>
    <p:sldId id="343" r:id="rId16"/>
    <p:sldId id="344" r:id="rId17"/>
    <p:sldId id="345" r:id="rId18"/>
    <p:sldId id="346" r:id="rId19"/>
    <p:sldId id="331" r:id="rId20"/>
    <p:sldId id="347" r:id="rId21"/>
    <p:sldId id="332" r:id="rId22"/>
    <p:sldId id="333" r:id="rId23"/>
    <p:sldId id="350" r:id="rId24"/>
    <p:sldId id="268" r:id="rId25"/>
    <p:sldId id="348" r:id="rId26"/>
    <p:sldId id="320" r:id="rId27"/>
  </p:sldIdLst>
  <p:sldSz cx="9144000" cy="5143500" type="screen16x9"/>
  <p:notesSz cx="6858000" cy="9144000"/>
  <p:embeddedFontLst>
    <p:embeddedFont>
      <p:font typeface="Lato" panose="020B0604020202020204" charset="0"/>
      <p:regular r:id="rId29"/>
      <p:bold r:id="rId30"/>
      <p:italic r:id="rId31"/>
      <p:boldItalic r:id="rId32"/>
    </p:embeddedFont>
    <p:embeddedFont>
      <p:font typeface="Open Sans" panose="020B0606030504020204" pitchFamily="34" charset="0"/>
      <p:regular r:id="rId33"/>
      <p:bold r:id="rId34"/>
      <p:italic r:id="rId35"/>
      <p:boldItalic r:id="rId36"/>
    </p:embeddedFont>
    <p:embeddedFont>
      <p:font typeface="Raleway" panose="020B0604020202020204" charset="0"/>
      <p:regular r:id="rId37"/>
      <p:bold r:id="rId38"/>
      <p:italic r:id="rId39"/>
      <p:boldItalic r:id="rId40"/>
    </p:embeddedFont>
    <p:embeddedFont>
      <p:font typeface="TyStencil Pro Medium" panose="02000605080000020003" pitchFamily="50" charset="0"/>
      <p:regular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304">
          <p15:clr>
            <a:srgbClr val="A4A3A4"/>
          </p15:clr>
        </p15:guide>
        <p15:guide id="2" pos="2880">
          <p15:clr>
            <a:srgbClr val="A4A3A4"/>
          </p15:clr>
        </p15:guide>
        <p15:guide id="3" orient="horz" pos="235">
          <p15:clr>
            <a:srgbClr val="9AA0A6"/>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 Drinane" initials="KD" lastIdx="6" clrIdx="0">
    <p:extLst>
      <p:ext uri="{19B8F6BF-5375-455C-9EA6-DF929625EA0E}">
        <p15:presenceInfo xmlns:p15="http://schemas.microsoft.com/office/powerpoint/2012/main" userId="S-1-5-21-1798132097-45760540-281947949-60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3E"/>
    <a:srgbClr val="D0D3D4"/>
    <a:srgbClr val="00AB8E"/>
    <a:srgbClr val="F3EA5D"/>
    <a:srgbClr val="54585A"/>
    <a:srgbClr val="F3FF99"/>
    <a:srgbClr val="FFFF99"/>
    <a:srgbClr val="FFFF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F29E45-1838-4B7D-9951-64B2EC117C16}" v="1" dt="2021-08-23T07:50:34.6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331" autoAdjust="0"/>
    <p:restoredTop sz="96357" autoAdjust="0"/>
  </p:normalViewPr>
  <p:slideViewPr>
    <p:cSldViewPr snapToGrid="0">
      <p:cViewPr varScale="1">
        <p:scale>
          <a:sx n="75" d="100"/>
          <a:sy n="75" d="100"/>
        </p:scale>
        <p:origin x="66" y="396"/>
      </p:cViewPr>
      <p:guideLst>
        <p:guide orient="horz" pos="2304"/>
        <p:guide pos="2880"/>
        <p:guide orient="horz" pos="235"/>
      </p:guideLst>
    </p:cSldViewPr>
  </p:slideViewPr>
  <p:notesTextViewPr>
    <p:cViewPr>
      <p:scale>
        <a:sx n="1" d="1"/>
        <a:sy n="1" d="1"/>
      </p:scale>
      <p:origin x="0" y="0"/>
    </p:cViewPr>
  </p:notesTextViewPr>
  <p:sorterViewPr>
    <p:cViewPr>
      <p:scale>
        <a:sx n="100" d="100"/>
        <a:sy n="100" d="100"/>
      </p:scale>
      <p:origin x="0" y="-5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erine O'Donnell" userId="d8e235cc0a76fd7b" providerId="LiveId" clId="{DDF29E45-1838-4B7D-9951-64B2EC117C16}"/>
    <pc:docChg chg="modSld">
      <pc:chgData name="Catherine O'Donnell" userId="d8e235cc0a76fd7b" providerId="LiveId" clId="{DDF29E45-1838-4B7D-9951-64B2EC117C16}" dt="2021-08-23T12:45:11.075" v="0" actId="20577"/>
      <pc:docMkLst>
        <pc:docMk/>
      </pc:docMkLst>
      <pc:sldChg chg="modSp mod">
        <pc:chgData name="Catherine O'Donnell" userId="d8e235cc0a76fd7b" providerId="LiveId" clId="{DDF29E45-1838-4B7D-9951-64B2EC117C16}" dt="2021-08-23T12:45:11.075" v="0" actId="20577"/>
        <pc:sldMkLst>
          <pc:docMk/>
          <pc:sldMk cId="0" sldId="256"/>
        </pc:sldMkLst>
        <pc:spChg chg="mod">
          <ac:chgData name="Catherine O'Donnell" userId="d8e235cc0a76fd7b" providerId="LiveId" clId="{DDF29E45-1838-4B7D-9951-64B2EC117C16}" dt="2021-08-23T12:45:11.075" v="0" actId="20577"/>
          <ac:spMkLst>
            <pc:docMk/>
            <pc:sldMk cId="0" sldId="256"/>
            <ac:spMk id="6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f0cd6b2d5_0_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f0cd6b2d5_0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6538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f0cd6b2d5_0_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f0cd6b2d5_0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IE" dirty="0"/>
              <a:t>Answers;</a:t>
            </a:r>
          </a:p>
          <a:p>
            <a:pPr marL="228600" indent="-228600">
              <a:buAutoNum type="arabicPeriod"/>
            </a:pPr>
            <a:r>
              <a:rPr lang="en-IE" dirty="0"/>
              <a:t>Ask children to describe his clothes and why he might be wearing these type of clothes</a:t>
            </a:r>
          </a:p>
          <a:p>
            <a:pPr marL="228600" indent="-228600">
              <a:buAutoNum type="arabicPeriod"/>
            </a:pPr>
            <a:r>
              <a:rPr lang="en-IE" dirty="0"/>
              <a:t>A broken Irish stone cross</a:t>
            </a:r>
          </a:p>
          <a:p>
            <a:pPr marL="228600" indent="-228600">
              <a:buAutoNum type="arabicPeriod"/>
            </a:pPr>
            <a:r>
              <a:rPr lang="en-IE" dirty="0"/>
              <a:t>Symbolism of the fall of Irish rule due to his arrival in Ireland</a:t>
            </a:r>
          </a:p>
          <a:p>
            <a:pPr marL="228600" indent="-228600">
              <a:buAutoNum type="arabicPeriod"/>
            </a:pPr>
            <a:r>
              <a:rPr lang="en-IE" dirty="0"/>
              <a:t>Proud / arrogant / happy – look at his stance and facial expression to determine </a:t>
            </a:r>
          </a:p>
          <a:p>
            <a:pPr marL="228600" indent="-228600">
              <a:buAutoNum type="arabicPeriod"/>
            </a:pPr>
            <a:r>
              <a:rPr lang="en-IE" dirty="0"/>
              <a:t>His soldiers</a:t>
            </a:r>
          </a:p>
          <a:p>
            <a:pPr marL="228600" indent="-228600">
              <a:buAutoNum type="arabicPeriod"/>
            </a:pPr>
            <a:r>
              <a:rPr lang="en-IE" dirty="0"/>
              <a:t>Marching / celebration music? </a:t>
            </a:r>
          </a:p>
          <a:p>
            <a:pPr marL="228600" indent="-228600">
              <a:buAutoNum type="arabicPeriod"/>
            </a:pPr>
            <a:r>
              <a:rPr lang="en-IE" dirty="0"/>
              <a:t>Several in the painting</a:t>
            </a:r>
          </a:p>
          <a:p>
            <a:pPr marL="228600" indent="-228600">
              <a:buAutoNum type="arabicPeriod"/>
            </a:pPr>
            <a:r>
              <a:rPr lang="en-IE" dirty="0"/>
              <a:t>Their appearance – in armour, on horseback, with banners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978166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f0cd6b2d5_0_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f0cd6b2d5_0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IE" dirty="0"/>
              <a:t>Answers;</a:t>
            </a:r>
          </a:p>
          <a:p>
            <a:pPr marL="228600" indent="-228600">
              <a:buAutoNum type="arabicPeriod"/>
            </a:pPr>
            <a:r>
              <a:rPr lang="en-IE" dirty="0"/>
              <a:t>Describe colours of her clothes, her jewellery and crown</a:t>
            </a:r>
          </a:p>
          <a:p>
            <a:pPr marL="228600" indent="-228600">
              <a:buAutoNum type="arabicPeriod"/>
            </a:pPr>
            <a:r>
              <a:rPr lang="en-IE" dirty="0"/>
              <a:t>Sad / happy / scared  / determined? – she was only 17 at the time</a:t>
            </a:r>
          </a:p>
          <a:p>
            <a:pPr marL="228600" indent="-228600">
              <a:buAutoNum type="arabicPeriod"/>
            </a:pPr>
            <a:r>
              <a:rPr lang="en-IE" dirty="0"/>
              <a:t>10</a:t>
            </a:r>
          </a:p>
          <a:p>
            <a:pPr marL="228600" indent="-228600">
              <a:buAutoNum type="arabicPeriod"/>
            </a:pPr>
            <a:r>
              <a:rPr lang="en-IE" dirty="0"/>
              <a:t>Some jewellery, cross and beads, thurible for incense at mass, flowers in their hair – symbols of Christian Ireland</a:t>
            </a:r>
          </a:p>
          <a:p>
            <a:pPr marL="228600" indent="-228600">
              <a:buAutoNum type="arabicPeriod"/>
            </a:pPr>
            <a:r>
              <a:rPr lang="en-IE" dirty="0"/>
              <a:t>Her friends / sisters / family members?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854969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f0cd6b2d5_0_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f0cd6b2d5_0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IE" dirty="0"/>
              <a:t>Answers;</a:t>
            </a:r>
          </a:p>
          <a:p>
            <a:pPr marL="228600" indent="-228600">
              <a:buAutoNum type="arabicPeriod"/>
            </a:pPr>
            <a:r>
              <a:rPr lang="en-IE" dirty="0"/>
              <a:t>Behind Aoife</a:t>
            </a:r>
          </a:p>
          <a:p>
            <a:pPr marL="228600" indent="-228600">
              <a:buAutoNum type="arabicPeriod"/>
            </a:pPr>
            <a:r>
              <a:rPr lang="en-IE" dirty="0"/>
              <a:t>Describe his clothes</a:t>
            </a:r>
          </a:p>
          <a:p>
            <a:pPr marL="228600" indent="-228600">
              <a:buAutoNum type="arabicPeriod"/>
            </a:pPr>
            <a:r>
              <a:rPr lang="en-IE" dirty="0"/>
              <a:t>Proud / puzzled / worried / happy / anxious? </a:t>
            </a:r>
          </a:p>
          <a:p>
            <a:pPr marL="228600" indent="-228600">
              <a:buAutoNum type="arabicPeriod"/>
            </a:pPr>
            <a:r>
              <a:rPr lang="en-IE" dirty="0"/>
              <a:t>Christian faith </a:t>
            </a:r>
          </a:p>
          <a:p>
            <a:pPr marL="228600" indent="-228600">
              <a:buAutoNum type="arabicPeriod"/>
            </a:pPr>
            <a:r>
              <a:rPr lang="en-IE" dirty="0"/>
              <a:t>Sad / downcast / worried</a:t>
            </a:r>
          </a:p>
          <a:p>
            <a:pPr marL="228600" indent="-228600">
              <a:buAutoNum type="arabicPeriod"/>
            </a:pPr>
            <a:r>
              <a:rPr lang="en-IE" dirty="0"/>
              <a:t>Very obvious differences in clothes and facial expressions, in wealth and position / power</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472712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f0cd6b2d5_0_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f0cd6b2d5_0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IE" dirty="0"/>
              <a:t>Ideas – these all symbolise the trouble ahead that Diarmaid and Strongbow bring to Ireland </a:t>
            </a:r>
          </a:p>
          <a:p>
            <a:pPr marL="171450" indent="-171450">
              <a:buFontTx/>
              <a:buChar char="-"/>
            </a:pPr>
            <a:r>
              <a:rPr lang="en-IE" dirty="0"/>
              <a:t>The upcoming battles and overtaking of cities, especially Dublin</a:t>
            </a:r>
          </a:p>
          <a:p>
            <a:pPr marL="171450" indent="-171450">
              <a:buFontTx/>
              <a:buChar char="-"/>
            </a:pPr>
            <a:r>
              <a:rPr lang="en-IE" dirty="0"/>
              <a:t>The eventual arrival of the King of England and his rule over Ireland</a:t>
            </a:r>
          </a:p>
        </p:txBody>
      </p:sp>
    </p:spTree>
    <p:extLst>
      <p:ext uri="{BB962C8B-B14F-4D97-AF65-F5344CB8AC3E}">
        <p14:creationId xmlns:p14="http://schemas.microsoft.com/office/powerpoint/2010/main" val="1727891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f0cd6b2d5_0_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f0cd6b2d5_0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FontTx/>
              <a:buNone/>
            </a:pPr>
            <a:r>
              <a:rPr lang="en-IE" dirty="0"/>
              <a:t>The Harper</a:t>
            </a:r>
          </a:p>
          <a:p>
            <a:pPr marL="228600" indent="-228600">
              <a:buFontTx/>
              <a:buAutoNum type="arabicPeriod"/>
            </a:pPr>
            <a:r>
              <a:rPr lang="en-IE" dirty="0"/>
              <a:t>Ask the children to find him</a:t>
            </a:r>
          </a:p>
          <a:p>
            <a:pPr marL="228600" indent="-228600">
              <a:buFontTx/>
              <a:buAutoNum type="arabicPeriod"/>
            </a:pPr>
            <a:r>
              <a:rPr lang="en-IE" dirty="0"/>
              <a:t>The strings are broken</a:t>
            </a:r>
          </a:p>
          <a:p>
            <a:pPr marL="228600" indent="-228600">
              <a:buFontTx/>
              <a:buAutoNum type="arabicPeriod"/>
            </a:pPr>
            <a:r>
              <a:rPr lang="en-IE" dirty="0"/>
              <a:t>Broken lineage of Irish rule in Ireland</a:t>
            </a:r>
          </a:p>
          <a:p>
            <a:pPr marL="228600" indent="-228600">
              <a:buFontTx/>
              <a:buAutoNum type="arabicPeriod"/>
            </a:pPr>
            <a:r>
              <a:rPr lang="en-IE" dirty="0"/>
              <a:t>For Ireland</a:t>
            </a:r>
          </a:p>
          <a:p>
            <a:pPr marL="228600" indent="-228600">
              <a:buFontTx/>
              <a:buAutoNum type="arabicPeriod"/>
            </a:pPr>
            <a:r>
              <a:rPr lang="en-IE" dirty="0"/>
              <a:t>On coins</a:t>
            </a:r>
          </a:p>
          <a:p>
            <a:pPr marL="0" indent="0">
              <a:buFontTx/>
              <a:buNone/>
            </a:pPr>
            <a:r>
              <a:rPr lang="en-IE" dirty="0"/>
              <a:t>Flowers</a:t>
            </a:r>
          </a:p>
          <a:p>
            <a:pPr marL="228600" indent="-228600">
              <a:buFontTx/>
              <a:buAutoNum type="arabicPeriod"/>
            </a:pPr>
            <a:r>
              <a:rPr lang="en-IE" dirty="0"/>
              <a:t>Ask the children to find them</a:t>
            </a:r>
          </a:p>
          <a:p>
            <a:pPr marL="228600" indent="-228600">
              <a:buFontTx/>
              <a:buAutoNum type="arabicPeriod"/>
            </a:pPr>
            <a:r>
              <a:rPr lang="en-IE" dirty="0"/>
              <a:t>Hope </a:t>
            </a:r>
          </a:p>
          <a:p>
            <a:pPr marL="228600" indent="-228600">
              <a:buFontTx/>
              <a:buAutoNum type="arabicPeriod"/>
            </a:pPr>
            <a:r>
              <a:rPr lang="en-IE" dirty="0"/>
              <a:t>Showing his skill as a painter</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9776128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f0cd6b2d5_0_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f0cd6b2d5_0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FontTx/>
              <a:buNone/>
            </a:pPr>
            <a:endParaRPr dirty="0"/>
          </a:p>
        </p:txBody>
      </p:sp>
    </p:spTree>
    <p:extLst>
      <p:ext uri="{BB962C8B-B14F-4D97-AF65-F5344CB8AC3E}">
        <p14:creationId xmlns:p14="http://schemas.microsoft.com/office/powerpoint/2010/main" val="3855747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f0cd6b2d5_0_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f0cd6b2d5_0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070335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f0cd6b2d5_0_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f0cd6b2d5_0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75038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8f0cd6b2d5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8f0cd6b2d5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1654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8f0cd6b2d5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8f0cd6b2d5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8f0cd6b2d5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8f0cd6b2d5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47912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8f0cd6b2d5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8f0cd6b2d5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99858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f0cd6b2d5_0_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f0cd6b2d5_0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463050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8f0cd6b2d5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8f0cd6b2d5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69217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f0cd6b2d5_0_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f0cd6b2d5_0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0391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8f0cd6b2d5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8f0cd6b2d5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9433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8f0cd6b2d5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8f0cd6b2d5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3960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f0cd6b2d5_0_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f0cd6b2d5_0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35464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f0cd6b2d5_0_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f0cd6b2d5_0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f0cd6b2d5_0_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f0cd6b2d5_0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97027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f0cd6b2d5_0_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f0cd6b2d5_0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16390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f0cd6b2d5_0_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f0cd6b2d5_0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926607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4800"/>
              <a:buFont typeface="Open Sans"/>
              <a:buNone/>
              <a:defRPr sz="4800">
                <a:solidFill>
                  <a:schemeClr val="lt1"/>
                </a:solidFill>
                <a:latin typeface="Open Sans"/>
                <a:ea typeface="Open Sans"/>
                <a:cs typeface="Open Sans"/>
                <a:sym typeface="Open Sans"/>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1" name="Google Shape;11;p2"/>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Clr>
                <a:schemeClr val="lt1"/>
              </a:buClr>
              <a:buSzPts val="1800"/>
              <a:buFont typeface="Open Sans"/>
              <a:buNone/>
              <a:defRPr>
                <a:solidFill>
                  <a:schemeClr val="lt1"/>
                </a:solidFill>
                <a:latin typeface="Open Sans"/>
                <a:ea typeface="Open Sans"/>
                <a:cs typeface="Open Sans"/>
                <a:sym typeface="Open Sans"/>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2" name="Google Shape;12;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13" name="Google Shape;13;p2"/>
          <p:cNvPicPr preferRelativeResize="0"/>
          <p:nvPr/>
        </p:nvPicPr>
        <p:blipFill>
          <a:blip r:embed="rId2" cstate="print">
            <a:alphaModFix/>
            <a:extLst>
              <a:ext uri="{28A0092B-C50C-407E-A947-70E740481C1C}">
                <a14:useLocalDpi xmlns:a14="http://schemas.microsoft.com/office/drawing/2010/main"/>
              </a:ext>
            </a:extLst>
          </a:blip>
          <a:stretch>
            <a:fillRect/>
          </a:stretch>
        </p:blipFill>
        <p:spPr>
          <a:xfrm>
            <a:off x="8173275" y="4126409"/>
            <a:ext cx="548700" cy="56234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6"/>
        <p:cNvGrpSpPr/>
        <p:nvPr/>
      </p:nvGrpSpPr>
      <p:grpSpPr>
        <a:xfrm>
          <a:off x="0" y="0"/>
          <a:ext cx="0" cy="0"/>
          <a:chOff x="0" y="0"/>
          <a:chExt cx="0" cy="0"/>
        </a:xfrm>
      </p:grpSpPr>
      <p:cxnSp>
        <p:nvCxnSpPr>
          <p:cNvPr id="57" name="Google Shape;57;p11"/>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8" name="Google Shape;58;p11"/>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59" name="Google Shape;59;p11"/>
          <p:cNvSpPr txBox="1">
            <a:spLocks noGrp="1"/>
          </p:cNvSpPr>
          <p:nvPr>
            <p:ph type="title" hasCustomPrompt="1"/>
          </p:nvPr>
        </p:nvSpPr>
        <p:spPr>
          <a:xfrm>
            <a:off x="853950" y="1304850"/>
            <a:ext cx="74361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0" name="Google Shape;60;p11"/>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1" name="Google Shape;6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cxnSp>
        <p:nvCxnSpPr>
          <p:cNvPr id="15" name="Google Shape;15;p3"/>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16" name="Google Shape;16;p3"/>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17" name="Google Shape;17;p3"/>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a:endParaRPr/>
          </a:p>
        </p:txBody>
      </p:sp>
      <p:sp>
        <p:nvSpPr>
          <p:cNvPr id="18" name="Google Shape;18;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cxnSp>
        <p:nvCxnSpPr>
          <p:cNvPr id="20" name="Google Shape;20;p4"/>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1" name="Google Shape;21;p4"/>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2" name="Google Shape;22;p4"/>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3" name="Google Shape;23;p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4" name="Google Shape;24;p4"/>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5" name="Google Shape;25;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31" name="Google Shape;31;p5"/>
          <p:cNvPicPr preferRelativeResize="0"/>
          <p:nvPr/>
        </p:nvPicPr>
        <p:blipFill>
          <a:blip r:embed="rId2" cstate="print">
            <a:alphaModFix/>
            <a:extLst>
              <a:ext uri="{28A0092B-C50C-407E-A947-70E740481C1C}">
                <a14:useLocalDpi xmlns:a14="http://schemas.microsoft.com/office/drawing/2010/main"/>
              </a:ext>
            </a:extLst>
          </a:blip>
          <a:stretch>
            <a:fillRect/>
          </a:stretch>
        </p:blipFill>
        <p:spPr>
          <a:xfrm>
            <a:off x="8173275" y="4126400"/>
            <a:ext cx="548700" cy="56234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4" name="Google Shape;34;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5"/>
        <p:cNvGrpSpPr/>
        <p:nvPr/>
      </p:nvGrpSpPr>
      <p:grpSpPr>
        <a:xfrm>
          <a:off x="0" y="0"/>
          <a:ext cx="0" cy="0"/>
          <a:chOff x="0" y="0"/>
          <a:chExt cx="0" cy="0"/>
        </a:xfrm>
      </p:grpSpPr>
      <p:cxnSp>
        <p:nvCxnSpPr>
          <p:cNvPr id="36" name="Google Shape;36;p7"/>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37" name="Google Shape;37;p7"/>
          <p:cNvSpPr txBox="1">
            <a:spLocks noGrp="1"/>
          </p:cNvSpPr>
          <p:nvPr>
            <p:ph type="title"/>
          </p:nvPr>
        </p:nvSpPr>
        <p:spPr>
          <a:xfrm>
            <a:off x="319500" y="936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8" name="Google Shape;38;p7"/>
          <p:cNvSpPr txBox="1">
            <a:spLocks noGrp="1"/>
          </p:cNvSpPr>
          <p:nvPr>
            <p:ph type="body" idx="1"/>
          </p:nvPr>
        </p:nvSpPr>
        <p:spPr>
          <a:xfrm>
            <a:off x="319500" y="1846804"/>
            <a:ext cx="2808000" cy="2806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9" name="Google Shape;39;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40"/>
        <p:cNvGrpSpPr/>
        <p:nvPr/>
      </p:nvGrpSpPr>
      <p:grpSpPr>
        <a:xfrm>
          <a:off x="0" y="0"/>
          <a:ext cx="0" cy="0"/>
          <a:chOff x="0" y="0"/>
          <a:chExt cx="0" cy="0"/>
        </a:xfrm>
      </p:grpSpPr>
      <p:cxnSp>
        <p:nvCxnSpPr>
          <p:cNvPr id="41" name="Google Shape;41;p8"/>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8"/>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43" name="Google Shape;43;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6" name="Google Shape;46;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7" name="Google Shape;47;p9"/>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a:endParaRPr/>
          </a:p>
        </p:txBody>
      </p:sp>
      <p:sp>
        <p:nvSpPr>
          <p:cNvPr id="48" name="Google Shape;48;p9"/>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9" name="Google Shape;4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0" name="Google Shape;50;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1"/>
        <p:cNvGrpSpPr/>
        <p:nvPr/>
      </p:nvGrpSpPr>
      <p:grpSpPr>
        <a:xfrm>
          <a:off x="0" y="0"/>
          <a:ext cx="0" cy="0"/>
          <a:chOff x="0" y="0"/>
          <a:chExt cx="0" cy="0"/>
        </a:xfrm>
      </p:grpSpPr>
      <p:cxnSp>
        <p:nvCxnSpPr>
          <p:cNvPr id="52" name="Google Shape;52;p10"/>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3" name="Google Shape;53;p10"/>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54" name="Google Shape;54;p10"/>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55" name="Google Shape;55;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000"/>
              <a:buFont typeface="Open Sans"/>
              <a:buNone/>
              <a:defRPr sz="3000" b="1">
                <a:solidFill>
                  <a:schemeClr val="dk2"/>
                </a:solidFill>
                <a:latin typeface="Open Sans"/>
                <a:ea typeface="Open Sans"/>
                <a:cs typeface="Open Sans"/>
                <a:sym typeface="Open Sans"/>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hyperlink" Target="https://www.dublinia.ie/online-learning/primary/" TargetMode="External"/><Relationship Id="rId3" Type="http://schemas.openxmlformats.org/officeDocument/2006/relationships/hyperlink" Target="https://www.nationalgallery.ie/art-and-artists/highlights-collection/taking-christ-michelangelo-merisi-da-caravaggio" TargetMode="External"/><Relationship Id="rId7" Type="http://schemas.openxmlformats.org/officeDocument/2006/relationships/hyperlink" Target="http://www.askaboutireland.ie/learning-zone/primary-students/subjects/history/history-the-full-story/norman-ireland-medieval-i/" TargetMode="External"/><Relationship Id="rId12" Type="http://schemas.openxmlformats.org/officeDocument/2006/relationships/hyperlink" Target="https://www.seomraranga.com/2010/10/strongbow/"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hyperlink" Target="https://www.nationalgallery.ie/art-and-artists/highlights-collection/daniel-maclise-1806-1870" TargetMode="External"/><Relationship Id="rId11" Type="http://schemas.openxmlformats.org/officeDocument/2006/relationships/hyperlink" Target="https://en.wikipedia.org/wiki/Diarmaid_mac_Murchadha" TargetMode="External"/><Relationship Id="rId5" Type="http://schemas.openxmlformats.org/officeDocument/2006/relationships/hyperlink" Target="https://www.nationalgallery.ie/what-we-do/collections-and-research/conservation/marriage-strongbow-and-aoife-history" TargetMode="External"/><Relationship Id="rId10" Type="http://schemas.openxmlformats.org/officeDocument/2006/relationships/hyperlink" Target="https://www.twinkl.ie/resource/the-normans-come-to-ireland-timeline-powerpoint-roi2-h-225" TargetMode="External"/><Relationship Id="rId4" Type="http://schemas.openxmlformats.org/officeDocument/2006/relationships/hyperlink" Target="https://www.nationalgallery.ie/explore-and-learn/conservation-and-research-projects/strongbow-aoife/characters" TargetMode="External"/><Relationship Id="rId9" Type="http://schemas.openxmlformats.org/officeDocument/2006/relationships/hyperlink" Target="https://wiki.kidzsearch.com/wiki/Norman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hyperlink" Target="https://nationalgallery.us17.list-manage.com/subscribe?u=44caa9dce26bd72bf86bab3df&amp;id=33833ab4b9"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63E"/>
        </a:solidFill>
        <a:effectLst/>
      </p:bgPr>
    </p:bg>
    <p:spTree>
      <p:nvGrpSpPr>
        <p:cNvPr id="1" name="Shape 67"/>
        <p:cNvGrpSpPr/>
        <p:nvPr/>
      </p:nvGrpSpPr>
      <p:grpSpPr>
        <a:xfrm>
          <a:off x="0" y="0"/>
          <a:ext cx="0" cy="0"/>
          <a:chOff x="0" y="0"/>
          <a:chExt cx="0" cy="0"/>
        </a:xfrm>
      </p:grpSpPr>
      <p:sp>
        <p:nvSpPr>
          <p:cNvPr id="68" name="Google Shape;68;p13"/>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dirty="0">
                <a:solidFill>
                  <a:schemeClr val="bg1"/>
                </a:solidFill>
                <a:latin typeface="TyStencil Pro Medium" panose="02000605080000020003" pitchFamily="50" charset="0"/>
              </a:rPr>
              <a:t>Learning Through Art:</a:t>
            </a:r>
            <a:br>
              <a:rPr lang="en" b="0" dirty="0">
                <a:solidFill>
                  <a:schemeClr val="bg1"/>
                </a:solidFill>
                <a:latin typeface="TyStencil Pro Medium" panose="02000605080000020003" pitchFamily="50" charset="0"/>
              </a:rPr>
            </a:br>
            <a:r>
              <a:rPr lang="en" b="0" dirty="0">
                <a:solidFill>
                  <a:schemeClr val="bg1"/>
                </a:solidFill>
                <a:latin typeface="TyStencil Pro Medium" panose="02000605080000020003" pitchFamily="50" charset="0"/>
              </a:rPr>
              <a:t>History</a:t>
            </a:r>
            <a:br>
              <a:rPr lang="en" b="0">
                <a:solidFill>
                  <a:schemeClr val="bg1"/>
                </a:solidFill>
                <a:latin typeface="TyStencil Pro Medium" panose="02000605080000020003" pitchFamily="50" charset="0"/>
              </a:rPr>
            </a:br>
            <a:r>
              <a:rPr lang="en" b="0">
                <a:solidFill>
                  <a:schemeClr val="bg1"/>
                </a:solidFill>
                <a:latin typeface="TyStencil Pro Medium" panose="02000605080000020003" pitchFamily="50" charset="0"/>
              </a:rPr>
              <a:t>Resource </a:t>
            </a:r>
            <a:r>
              <a:rPr lang="en" b="0" dirty="0">
                <a:solidFill>
                  <a:schemeClr val="bg1"/>
                </a:solidFill>
                <a:latin typeface="TyStencil Pro Medium" panose="02000605080000020003" pitchFamily="50" charset="0"/>
              </a:rPr>
              <a:t>Pack</a:t>
            </a:r>
            <a:br>
              <a:rPr lang="en" b="0" dirty="0">
                <a:latin typeface="TyStencil Pro Medium" panose="02000605080000020003" pitchFamily="50" charset="0"/>
              </a:rPr>
            </a:br>
            <a:endParaRPr b="0" dirty="0">
              <a:latin typeface="TyStencil Pro Medium" panose="02000605080000020003" pitchFamily="50" charset="0"/>
            </a:endParaRPr>
          </a:p>
        </p:txBody>
      </p:sp>
      <p:sp>
        <p:nvSpPr>
          <p:cNvPr id="69" name="Google Shape;69;p13"/>
          <p:cNvSpPr txBox="1">
            <a:spLocks noGrp="1"/>
          </p:cNvSpPr>
          <p:nvPr>
            <p:ph type="subTitle" idx="1"/>
          </p:nvPr>
        </p:nvSpPr>
        <p:spPr>
          <a:xfrm>
            <a:off x="2390267" y="3238450"/>
            <a:ext cx="3324733" cy="1241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chemeClr val="bg1"/>
                </a:solidFill>
              </a:rPr>
              <a:t>Sin</a:t>
            </a:r>
            <a:r>
              <a:rPr lang="en-IE" dirty="0">
                <a:solidFill>
                  <a:schemeClr val="bg1"/>
                </a:solidFill>
              </a:rPr>
              <a:t>é</a:t>
            </a:r>
            <a:r>
              <a:rPr lang="en" dirty="0">
                <a:solidFill>
                  <a:schemeClr val="bg1"/>
                </a:solidFill>
              </a:rPr>
              <a:t>ad Hall</a:t>
            </a:r>
            <a:endParaRPr dirty="0">
              <a:solidFill>
                <a:schemeClr val="bg1"/>
              </a:solidFill>
            </a:endParaRPr>
          </a:p>
        </p:txBody>
      </p:sp>
      <p:sp>
        <p:nvSpPr>
          <p:cNvPr id="4" name="Rectangle 3"/>
          <p:cNvSpPr/>
          <p:nvPr/>
        </p:nvSpPr>
        <p:spPr>
          <a:xfrm>
            <a:off x="7873350" y="3946548"/>
            <a:ext cx="929768" cy="799139"/>
          </a:xfrm>
          <a:prstGeom prst="rect">
            <a:avLst/>
          </a:prstGeom>
          <a:solidFill>
            <a:srgbClr val="002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5" name="Picture 4" descr="A picture containing icon&#10;&#10;Description automatically generated">
            <a:extLst>
              <a:ext uri="{FF2B5EF4-FFF2-40B4-BE49-F238E27FC236}">
                <a16:creationId xmlns:a16="http://schemas.microsoft.com/office/drawing/2014/main" id="{5D5EDC26-7C92-4E0C-A1CB-621A6BB3889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57627" y="3810610"/>
            <a:ext cx="3245598" cy="58613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0D3D4"/>
        </a:solidFill>
        <a:effectLst/>
      </p:bgPr>
    </p:bg>
    <p:spTree>
      <p:nvGrpSpPr>
        <p:cNvPr id="1" name="Shape 106"/>
        <p:cNvGrpSpPr/>
        <p:nvPr/>
      </p:nvGrpSpPr>
      <p:grpSpPr>
        <a:xfrm>
          <a:off x="0" y="0"/>
          <a:ext cx="0" cy="0"/>
          <a:chOff x="0" y="0"/>
          <a:chExt cx="0" cy="0"/>
        </a:xfrm>
      </p:grpSpPr>
      <p:sp>
        <p:nvSpPr>
          <p:cNvPr id="6" name="Google Shape;107;p17">
            <a:extLst>
              <a:ext uri="{FF2B5EF4-FFF2-40B4-BE49-F238E27FC236}">
                <a16:creationId xmlns:a16="http://schemas.microsoft.com/office/drawing/2014/main" id="{6425C8D1-8067-40B2-B6ED-F621E25B85F8}"/>
              </a:ext>
            </a:extLst>
          </p:cNvPr>
          <p:cNvSpPr txBox="1">
            <a:spLocks/>
          </p:cNvSpPr>
          <p:nvPr/>
        </p:nvSpPr>
        <p:spPr>
          <a:xfrm>
            <a:off x="5036024" y="575950"/>
            <a:ext cx="3766782" cy="6114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Open Sans"/>
              <a:buNone/>
              <a:defRPr sz="30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9pPr>
          </a:lstStyle>
          <a:p>
            <a:r>
              <a:rPr lang="en-IE" sz="2800" dirty="0">
                <a:latin typeface="TyStencil Pro Medium" panose="02000605080000020003" pitchFamily="50" charset="0"/>
              </a:rPr>
              <a:t>What happened?</a:t>
            </a:r>
            <a:br>
              <a:rPr lang="en-IE" dirty="0">
                <a:latin typeface="TyStencil Pro Medium" panose="02000605080000020003" pitchFamily="50" charset="0"/>
              </a:rPr>
            </a:br>
            <a:br>
              <a:rPr lang="en-IE" dirty="0">
                <a:latin typeface="TyStencil Pro Medium" panose="02000605080000020003" pitchFamily="50" charset="0"/>
              </a:rPr>
            </a:br>
            <a:endParaRPr lang="en-IE" sz="1200" dirty="0"/>
          </a:p>
        </p:txBody>
      </p:sp>
      <p:sp>
        <p:nvSpPr>
          <p:cNvPr id="111" name="Google Shape;111;p1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bg2"/>
                </a:solidFill>
              </a:rPr>
              <a:t>10</a:t>
            </a:fld>
            <a:endParaRPr dirty="0">
              <a:solidFill>
                <a:schemeClr val="bg2"/>
              </a:solidFill>
            </a:endParaRPr>
          </a:p>
        </p:txBody>
      </p:sp>
      <p:pic>
        <p:nvPicPr>
          <p:cNvPr id="3" name="Picture 2" descr="A large group of people in a cave&#10;&#10;Description automatically generated with low confidence">
            <a:extLst>
              <a:ext uri="{FF2B5EF4-FFF2-40B4-BE49-F238E27FC236}">
                <a16:creationId xmlns:a16="http://schemas.microsoft.com/office/drawing/2014/main" id="{1CC01E53-CFE3-4F8A-AA32-048641507DD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736037"/>
            <a:ext cx="4952916" cy="3008273"/>
          </a:xfrm>
          <a:prstGeom prst="rect">
            <a:avLst/>
          </a:prstGeom>
        </p:spPr>
      </p:pic>
      <p:sp>
        <p:nvSpPr>
          <p:cNvPr id="8" name="TextBox 7">
            <a:extLst>
              <a:ext uri="{FF2B5EF4-FFF2-40B4-BE49-F238E27FC236}">
                <a16:creationId xmlns:a16="http://schemas.microsoft.com/office/drawing/2014/main" id="{A135346A-C6F2-418F-8AFA-D18C22D2EE72}"/>
              </a:ext>
            </a:extLst>
          </p:cNvPr>
          <p:cNvSpPr txBox="1"/>
          <p:nvPr/>
        </p:nvSpPr>
        <p:spPr>
          <a:xfrm>
            <a:off x="5036024" y="1152953"/>
            <a:ext cx="3671248" cy="2400657"/>
          </a:xfrm>
          <a:prstGeom prst="rect">
            <a:avLst/>
          </a:prstGeom>
          <a:noFill/>
        </p:spPr>
        <p:txBody>
          <a:bodyPr wrap="square" rtlCol="0">
            <a:spAutoFit/>
          </a:bodyPr>
          <a:lstStyle/>
          <a:p>
            <a:pPr marL="0" indent="0">
              <a:buNone/>
            </a:pPr>
            <a:r>
              <a:rPr lang="en-GB" sz="1000" dirty="0">
                <a:latin typeface="Open Sans" panose="020B0604020202020204" charset="0"/>
                <a:ea typeface="Open Sans" panose="020B0604020202020204" charset="0"/>
                <a:cs typeface="Open Sans" panose="020B0604020202020204" charset="0"/>
              </a:rPr>
              <a:t>In 1170 Strongbow arrived in Ireland with a skilled, well armed and professional army. He captured and burnt the city of Waterford in just 3 days, and this was just the beginning of his journey. </a:t>
            </a:r>
          </a:p>
          <a:p>
            <a:pPr marL="0" indent="0">
              <a:buNone/>
            </a:pPr>
            <a:endParaRPr lang="en-GB" sz="1000" dirty="0">
              <a:latin typeface="Open Sans" panose="020B0604020202020204" charset="0"/>
              <a:ea typeface="Open Sans" panose="020B0604020202020204" charset="0"/>
              <a:cs typeface="Open Sans" panose="020B0604020202020204" charset="0"/>
            </a:endParaRPr>
          </a:p>
          <a:p>
            <a:pPr marL="0" indent="0">
              <a:buNone/>
            </a:pPr>
            <a:r>
              <a:rPr lang="en-GB" sz="1000" dirty="0">
                <a:latin typeface="Open Sans" panose="020B0604020202020204" charset="0"/>
                <a:ea typeface="Open Sans" panose="020B0604020202020204" charset="0"/>
                <a:cs typeface="Open Sans" panose="020B0604020202020204" charset="0"/>
              </a:rPr>
              <a:t>In the painting we see the city of Waterford fallen, broken and burning beneath dark, stormy skies in the background as Aoife takes the hand of Strongbow in marriage. </a:t>
            </a:r>
          </a:p>
          <a:p>
            <a:pPr marL="0" indent="0">
              <a:buNone/>
            </a:pPr>
            <a:endParaRPr lang="en-GB" sz="1000" dirty="0">
              <a:latin typeface="Open Sans" panose="020B0604020202020204" charset="0"/>
              <a:ea typeface="Open Sans" panose="020B0604020202020204" charset="0"/>
              <a:cs typeface="Open Sans" panose="020B0604020202020204" charset="0"/>
            </a:endParaRPr>
          </a:p>
          <a:p>
            <a:pPr marL="0" indent="0">
              <a:buNone/>
            </a:pPr>
            <a:r>
              <a:rPr lang="en-GB" sz="1000" dirty="0">
                <a:latin typeface="Open Sans" panose="020B0604020202020204" charset="0"/>
                <a:ea typeface="Open Sans" panose="020B0604020202020204" charset="0"/>
                <a:cs typeface="Open Sans" panose="020B0604020202020204" charset="0"/>
              </a:rPr>
              <a:t>We see the bodies of Irish soldiers who stood against Strongbow – it is a violent picture of terror, spears, swords, killing and plunder. </a:t>
            </a:r>
          </a:p>
          <a:p>
            <a:pPr marL="0" indent="0">
              <a:buNone/>
            </a:pPr>
            <a:endParaRPr lang="en-GB" sz="1000" dirty="0">
              <a:latin typeface="Open Sans" panose="020B0604020202020204" charset="0"/>
              <a:ea typeface="Open Sans" panose="020B0604020202020204" charset="0"/>
              <a:cs typeface="Open Sans" panose="020B0604020202020204" charset="0"/>
            </a:endParaRPr>
          </a:p>
          <a:p>
            <a:pPr marL="0" indent="0">
              <a:buNone/>
            </a:pPr>
            <a:r>
              <a:rPr lang="en-GB" sz="1000" dirty="0">
                <a:latin typeface="Open Sans" panose="020B0604020202020204" charset="0"/>
                <a:ea typeface="Open Sans" panose="020B0604020202020204" charset="0"/>
                <a:cs typeface="Open Sans" panose="020B0604020202020204" charset="0"/>
              </a:rPr>
              <a:t>Aoife’s father Diarmaid stands by in his golden crown with his hand on her back.</a:t>
            </a:r>
          </a:p>
        </p:txBody>
      </p:sp>
    </p:spTree>
    <p:extLst>
      <p:ext uri="{BB962C8B-B14F-4D97-AF65-F5344CB8AC3E}">
        <p14:creationId xmlns:p14="http://schemas.microsoft.com/office/powerpoint/2010/main" val="1867110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0D3D4"/>
        </a:solidFill>
        <a:effectLst/>
      </p:bgPr>
    </p:bg>
    <p:spTree>
      <p:nvGrpSpPr>
        <p:cNvPr id="1" name="Shape 106"/>
        <p:cNvGrpSpPr/>
        <p:nvPr/>
      </p:nvGrpSpPr>
      <p:grpSpPr>
        <a:xfrm>
          <a:off x="0" y="0"/>
          <a:ext cx="0" cy="0"/>
          <a:chOff x="0" y="0"/>
          <a:chExt cx="0" cy="0"/>
        </a:xfrm>
      </p:grpSpPr>
      <p:sp>
        <p:nvSpPr>
          <p:cNvPr id="111" name="Google Shape;111;p1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bg2"/>
                </a:solidFill>
              </a:rPr>
              <a:t>11</a:t>
            </a:fld>
            <a:endParaRPr dirty="0">
              <a:solidFill>
                <a:schemeClr val="bg2"/>
              </a:solidFill>
            </a:endParaRPr>
          </a:p>
        </p:txBody>
      </p:sp>
      <p:sp>
        <p:nvSpPr>
          <p:cNvPr id="7" name="Google Shape;107;p17">
            <a:extLst>
              <a:ext uri="{FF2B5EF4-FFF2-40B4-BE49-F238E27FC236}">
                <a16:creationId xmlns:a16="http://schemas.microsoft.com/office/drawing/2014/main" id="{7E32E0FB-08D8-4748-8096-32FF39A45E05}"/>
              </a:ext>
            </a:extLst>
          </p:cNvPr>
          <p:cNvSpPr txBox="1">
            <a:spLocks/>
          </p:cNvSpPr>
          <p:nvPr/>
        </p:nvSpPr>
        <p:spPr>
          <a:xfrm>
            <a:off x="5036024" y="575950"/>
            <a:ext cx="3766782" cy="6114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Open Sans"/>
              <a:buNone/>
              <a:defRPr sz="30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9pPr>
          </a:lstStyle>
          <a:p>
            <a:r>
              <a:rPr lang="en-IE" sz="2800" dirty="0">
                <a:latin typeface="TyStencil Pro Medium" panose="02000605080000020003" pitchFamily="50" charset="0"/>
              </a:rPr>
              <a:t>Look &amp; Respond: Strongbow</a:t>
            </a:r>
            <a:br>
              <a:rPr lang="en-IE" dirty="0">
                <a:latin typeface="TyStencil Pro Medium" panose="02000605080000020003" pitchFamily="50" charset="0"/>
              </a:rPr>
            </a:br>
            <a:br>
              <a:rPr lang="en-IE" dirty="0">
                <a:latin typeface="TyStencil Pro Medium" panose="02000605080000020003" pitchFamily="50" charset="0"/>
              </a:rPr>
            </a:br>
            <a:endParaRPr lang="en-IE" sz="1200" dirty="0"/>
          </a:p>
        </p:txBody>
      </p:sp>
      <p:sp>
        <p:nvSpPr>
          <p:cNvPr id="9" name="TextBox 8">
            <a:extLst>
              <a:ext uri="{FF2B5EF4-FFF2-40B4-BE49-F238E27FC236}">
                <a16:creationId xmlns:a16="http://schemas.microsoft.com/office/drawing/2014/main" id="{1814E8C3-8411-42D4-99B9-867618000418}"/>
              </a:ext>
            </a:extLst>
          </p:cNvPr>
          <p:cNvSpPr txBox="1"/>
          <p:nvPr/>
        </p:nvSpPr>
        <p:spPr>
          <a:xfrm>
            <a:off x="4987363" y="1587686"/>
            <a:ext cx="3784986" cy="3098284"/>
          </a:xfrm>
          <a:prstGeom prst="rect">
            <a:avLst/>
          </a:prstGeom>
          <a:noFill/>
        </p:spPr>
        <p:txBody>
          <a:bodyPr wrap="square" rtlCol="0">
            <a:spAutoFit/>
          </a:bodyPr>
          <a:lstStyle/>
          <a:p>
            <a:pPr marL="342900" indent="-342900">
              <a:spcAft>
                <a:spcPts val="200"/>
              </a:spcAft>
              <a:buFont typeface="Arial" panose="020B0604020202020204" pitchFamily="34" charset="0"/>
              <a:buChar char="•"/>
            </a:pPr>
            <a:r>
              <a:rPr lang="en-GB" dirty="0">
                <a:latin typeface="Open Sans" panose="020B0604020202020204" charset="0"/>
                <a:ea typeface="Open Sans" panose="020B0604020202020204" charset="0"/>
                <a:cs typeface="Open Sans" panose="020B0604020202020204" charset="0"/>
              </a:rPr>
              <a:t>What is he wearing? </a:t>
            </a:r>
          </a:p>
          <a:p>
            <a:pPr marL="342900" indent="-342900">
              <a:spcAft>
                <a:spcPts val="200"/>
              </a:spcAft>
              <a:buFont typeface="Arial" panose="020B0604020202020204" pitchFamily="34" charset="0"/>
              <a:buChar char="•"/>
            </a:pPr>
            <a:r>
              <a:rPr lang="en-GB" dirty="0">
                <a:latin typeface="Open Sans" panose="020B0604020202020204" charset="0"/>
                <a:ea typeface="Open Sans" panose="020B0604020202020204" charset="0"/>
                <a:cs typeface="Open Sans" panose="020B0604020202020204" charset="0"/>
              </a:rPr>
              <a:t>What can you see under his foot? </a:t>
            </a:r>
          </a:p>
          <a:p>
            <a:pPr marL="342900" indent="-342900">
              <a:spcAft>
                <a:spcPts val="200"/>
              </a:spcAft>
              <a:buFont typeface="Arial" panose="020B0604020202020204" pitchFamily="34" charset="0"/>
              <a:buChar char="•"/>
            </a:pPr>
            <a:r>
              <a:rPr lang="en-GB" dirty="0">
                <a:latin typeface="Open Sans" panose="020B0604020202020204" charset="0"/>
                <a:ea typeface="Open Sans" panose="020B0604020202020204" charset="0"/>
                <a:cs typeface="Open Sans" panose="020B0604020202020204" charset="0"/>
              </a:rPr>
              <a:t>What do you think this means? </a:t>
            </a:r>
          </a:p>
          <a:p>
            <a:pPr marL="342900" indent="-342900">
              <a:spcAft>
                <a:spcPts val="200"/>
              </a:spcAft>
              <a:buFont typeface="Arial" panose="020B0604020202020204" pitchFamily="34" charset="0"/>
              <a:buChar char="•"/>
            </a:pPr>
            <a:r>
              <a:rPr lang="en-GB" dirty="0">
                <a:latin typeface="Open Sans" panose="020B0604020202020204" charset="0"/>
                <a:ea typeface="Open Sans" panose="020B0604020202020204" charset="0"/>
                <a:cs typeface="Open Sans" panose="020B0604020202020204" charset="0"/>
              </a:rPr>
              <a:t>How does he look - how do you think he is feeling? </a:t>
            </a:r>
          </a:p>
          <a:p>
            <a:pPr marL="342900" indent="-342900">
              <a:spcAft>
                <a:spcPts val="200"/>
              </a:spcAft>
              <a:buFont typeface="Arial" panose="020B0604020202020204" pitchFamily="34" charset="0"/>
              <a:buChar char="•"/>
            </a:pPr>
            <a:r>
              <a:rPr lang="en-GB" dirty="0">
                <a:latin typeface="Open Sans" panose="020B0604020202020204" charset="0"/>
                <a:ea typeface="Open Sans" panose="020B0604020202020204" charset="0"/>
                <a:cs typeface="Open Sans" panose="020B0604020202020204" charset="0"/>
              </a:rPr>
              <a:t>Who is standing behind him? </a:t>
            </a:r>
          </a:p>
          <a:p>
            <a:pPr marL="342900" indent="-342900">
              <a:spcAft>
                <a:spcPts val="200"/>
              </a:spcAft>
              <a:buFont typeface="Arial" panose="020B0604020202020204" pitchFamily="34" charset="0"/>
              <a:buChar char="•"/>
            </a:pPr>
            <a:r>
              <a:rPr lang="en-GB" dirty="0">
                <a:latin typeface="Open Sans" panose="020B0604020202020204" charset="0"/>
                <a:ea typeface="Open Sans" panose="020B0604020202020204" charset="0"/>
                <a:cs typeface="Open Sans" panose="020B0604020202020204" charset="0"/>
              </a:rPr>
              <a:t>What kind of music do you think the bugle / horn players are playing? </a:t>
            </a:r>
          </a:p>
          <a:p>
            <a:pPr marL="342900" indent="-342900">
              <a:spcAft>
                <a:spcPts val="200"/>
              </a:spcAft>
              <a:buFont typeface="Arial" panose="020B0604020202020204" pitchFamily="34" charset="0"/>
              <a:buChar char="•"/>
            </a:pPr>
            <a:r>
              <a:rPr lang="en-GB" dirty="0">
                <a:latin typeface="Open Sans" panose="020B0604020202020204" charset="0"/>
                <a:ea typeface="Open Sans" panose="020B0604020202020204" charset="0"/>
                <a:cs typeface="Open Sans" panose="020B0604020202020204" charset="0"/>
              </a:rPr>
              <a:t>Can you see any other soldiers of Strongbow? </a:t>
            </a:r>
          </a:p>
          <a:p>
            <a:pPr marL="342900" indent="-342900">
              <a:spcAft>
                <a:spcPts val="200"/>
              </a:spcAft>
              <a:buFont typeface="Arial" panose="020B0604020202020204" pitchFamily="34" charset="0"/>
              <a:buChar char="•"/>
            </a:pPr>
            <a:r>
              <a:rPr lang="en-GB" dirty="0">
                <a:latin typeface="Open Sans" panose="020B0604020202020204" charset="0"/>
                <a:ea typeface="Open Sans" panose="020B0604020202020204" charset="0"/>
                <a:cs typeface="Open Sans" panose="020B0604020202020204" charset="0"/>
              </a:rPr>
              <a:t>How can you tell they are Strongbow’s soldiers? </a:t>
            </a:r>
          </a:p>
          <a:p>
            <a:pPr marL="342900" indent="-342900">
              <a:spcAft>
                <a:spcPts val="200"/>
              </a:spcAft>
              <a:buFont typeface="Arial" panose="020B0604020202020204" pitchFamily="34" charset="0"/>
              <a:buChar char="•"/>
            </a:pPr>
            <a:endParaRPr lang="en-GB" dirty="0">
              <a:latin typeface="Open Sans" panose="020B0604020202020204" charset="0"/>
              <a:ea typeface="Open Sans" panose="020B0604020202020204" charset="0"/>
              <a:cs typeface="Open Sans" panose="020B0604020202020204" charset="0"/>
            </a:endParaRPr>
          </a:p>
        </p:txBody>
      </p:sp>
      <p:pic>
        <p:nvPicPr>
          <p:cNvPr id="4" name="Picture 3" descr="A picture containing indoor, crowd&#10;&#10;Description automatically generated">
            <a:extLst>
              <a:ext uri="{FF2B5EF4-FFF2-40B4-BE49-F238E27FC236}">
                <a16:creationId xmlns:a16="http://schemas.microsoft.com/office/drawing/2014/main" id="{249CD44E-67E1-4427-B0B7-DB518989360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2672" y="0"/>
            <a:ext cx="4399240" cy="5143500"/>
          </a:xfrm>
          <a:prstGeom prst="rect">
            <a:avLst/>
          </a:prstGeom>
        </p:spPr>
      </p:pic>
    </p:spTree>
    <p:extLst>
      <p:ext uri="{BB962C8B-B14F-4D97-AF65-F5344CB8AC3E}">
        <p14:creationId xmlns:p14="http://schemas.microsoft.com/office/powerpoint/2010/main" val="2628863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0D3D4"/>
        </a:solidFill>
        <a:effectLst/>
      </p:bgPr>
    </p:bg>
    <p:spTree>
      <p:nvGrpSpPr>
        <p:cNvPr id="1" name="Shape 106"/>
        <p:cNvGrpSpPr/>
        <p:nvPr/>
      </p:nvGrpSpPr>
      <p:grpSpPr>
        <a:xfrm>
          <a:off x="0" y="0"/>
          <a:ext cx="0" cy="0"/>
          <a:chOff x="0" y="0"/>
          <a:chExt cx="0" cy="0"/>
        </a:xfrm>
      </p:grpSpPr>
      <p:sp>
        <p:nvSpPr>
          <p:cNvPr id="111" name="Google Shape;111;p1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bg2"/>
                </a:solidFill>
              </a:rPr>
              <a:t>12</a:t>
            </a:fld>
            <a:endParaRPr dirty="0">
              <a:solidFill>
                <a:schemeClr val="bg2"/>
              </a:solidFill>
            </a:endParaRPr>
          </a:p>
        </p:txBody>
      </p:sp>
      <p:sp>
        <p:nvSpPr>
          <p:cNvPr id="7" name="Google Shape;107;p17">
            <a:extLst>
              <a:ext uri="{FF2B5EF4-FFF2-40B4-BE49-F238E27FC236}">
                <a16:creationId xmlns:a16="http://schemas.microsoft.com/office/drawing/2014/main" id="{7E32E0FB-08D8-4748-8096-32FF39A45E05}"/>
              </a:ext>
            </a:extLst>
          </p:cNvPr>
          <p:cNvSpPr txBox="1">
            <a:spLocks/>
          </p:cNvSpPr>
          <p:nvPr/>
        </p:nvSpPr>
        <p:spPr>
          <a:xfrm>
            <a:off x="5036024" y="575950"/>
            <a:ext cx="3766782" cy="6114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Open Sans"/>
              <a:buNone/>
              <a:defRPr sz="30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9pPr>
          </a:lstStyle>
          <a:p>
            <a:r>
              <a:rPr lang="en-IE" sz="2800" dirty="0">
                <a:latin typeface="TyStencil Pro Medium" panose="02000605080000020003" pitchFamily="50" charset="0"/>
              </a:rPr>
              <a:t>Look &amp; Respond: Aoife</a:t>
            </a:r>
            <a:br>
              <a:rPr lang="en-IE" dirty="0">
                <a:latin typeface="TyStencil Pro Medium" panose="02000605080000020003" pitchFamily="50" charset="0"/>
              </a:rPr>
            </a:br>
            <a:br>
              <a:rPr lang="en-IE" dirty="0">
                <a:latin typeface="TyStencil Pro Medium" panose="02000605080000020003" pitchFamily="50" charset="0"/>
              </a:rPr>
            </a:br>
            <a:endParaRPr lang="en-IE" sz="1200" dirty="0"/>
          </a:p>
        </p:txBody>
      </p:sp>
      <p:sp>
        <p:nvSpPr>
          <p:cNvPr id="9" name="TextBox 8">
            <a:extLst>
              <a:ext uri="{FF2B5EF4-FFF2-40B4-BE49-F238E27FC236}">
                <a16:creationId xmlns:a16="http://schemas.microsoft.com/office/drawing/2014/main" id="{1814E8C3-8411-42D4-99B9-867618000418}"/>
              </a:ext>
            </a:extLst>
          </p:cNvPr>
          <p:cNvSpPr txBox="1"/>
          <p:nvPr/>
        </p:nvSpPr>
        <p:spPr>
          <a:xfrm>
            <a:off x="4987363" y="1587686"/>
            <a:ext cx="3784986" cy="1728678"/>
          </a:xfrm>
          <a:prstGeom prst="rect">
            <a:avLst/>
          </a:prstGeom>
          <a:noFill/>
        </p:spPr>
        <p:txBody>
          <a:bodyPr wrap="square" rtlCol="0">
            <a:spAutoFit/>
          </a:bodyPr>
          <a:lstStyle/>
          <a:p>
            <a:pPr marL="342900" indent="-342900">
              <a:spcAft>
                <a:spcPts val="200"/>
              </a:spcAft>
              <a:buFont typeface="Arial" panose="020B0604020202020204" pitchFamily="34" charset="0"/>
              <a:buChar char="•"/>
            </a:pPr>
            <a:r>
              <a:rPr lang="en-GB" dirty="0">
                <a:latin typeface="Open Sans" panose="020B0604020202020204" charset="0"/>
                <a:ea typeface="Open Sans" panose="020B0604020202020204" charset="0"/>
                <a:cs typeface="Open Sans" panose="020B0604020202020204" charset="0"/>
              </a:rPr>
              <a:t>What is Aoife wearing? </a:t>
            </a:r>
          </a:p>
          <a:p>
            <a:pPr marL="342900" indent="-342900">
              <a:spcAft>
                <a:spcPts val="200"/>
              </a:spcAft>
              <a:buFont typeface="Arial" panose="020B0604020202020204" pitchFamily="34" charset="0"/>
              <a:buChar char="•"/>
            </a:pPr>
            <a:r>
              <a:rPr lang="en-GB" dirty="0">
                <a:latin typeface="Open Sans" panose="020B0604020202020204" charset="0"/>
                <a:ea typeface="Open Sans" panose="020B0604020202020204" charset="0"/>
                <a:cs typeface="Open Sans" panose="020B0604020202020204" charset="0"/>
              </a:rPr>
              <a:t>How does she look – how do you think she is feeling? </a:t>
            </a:r>
          </a:p>
          <a:p>
            <a:pPr marL="342900" indent="-342900">
              <a:spcAft>
                <a:spcPts val="200"/>
              </a:spcAft>
              <a:buFont typeface="Arial" panose="020B0604020202020204" pitchFamily="34" charset="0"/>
              <a:buChar char="•"/>
            </a:pPr>
            <a:r>
              <a:rPr lang="en-GB" dirty="0">
                <a:latin typeface="Open Sans" panose="020B0604020202020204" charset="0"/>
                <a:ea typeface="Open Sans" panose="020B0604020202020204" charset="0"/>
                <a:cs typeface="Open Sans" panose="020B0604020202020204" charset="0"/>
              </a:rPr>
              <a:t>How many bridesmaids can you see?</a:t>
            </a:r>
          </a:p>
          <a:p>
            <a:pPr marL="342900" indent="-342900">
              <a:spcAft>
                <a:spcPts val="200"/>
              </a:spcAft>
              <a:buFont typeface="Arial" panose="020B0604020202020204" pitchFamily="34" charset="0"/>
              <a:buChar char="•"/>
            </a:pPr>
            <a:r>
              <a:rPr lang="en-GB" dirty="0">
                <a:latin typeface="Open Sans" panose="020B0604020202020204" charset="0"/>
                <a:ea typeface="Open Sans" panose="020B0604020202020204" charset="0"/>
                <a:cs typeface="Open Sans" panose="020B0604020202020204" charset="0"/>
              </a:rPr>
              <a:t>How are they dressed? </a:t>
            </a:r>
          </a:p>
          <a:p>
            <a:pPr marL="342900" indent="-342900">
              <a:spcAft>
                <a:spcPts val="200"/>
              </a:spcAft>
              <a:buFont typeface="Arial" panose="020B0604020202020204" pitchFamily="34" charset="0"/>
              <a:buChar char="•"/>
            </a:pPr>
            <a:r>
              <a:rPr lang="en-GB" dirty="0">
                <a:latin typeface="Open Sans" panose="020B0604020202020204" charset="0"/>
                <a:ea typeface="Open Sans" panose="020B0604020202020204" charset="0"/>
                <a:cs typeface="Open Sans" panose="020B0604020202020204" charset="0"/>
              </a:rPr>
              <a:t>Who do you think they are? </a:t>
            </a:r>
          </a:p>
          <a:p>
            <a:pPr>
              <a:spcAft>
                <a:spcPts val="200"/>
              </a:spcAft>
            </a:pPr>
            <a:endParaRPr lang="en-GB" dirty="0">
              <a:latin typeface="Open Sans" panose="020B0604020202020204" charset="0"/>
              <a:ea typeface="Open Sans" panose="020B0604020202020204" charset="0"/>
              <a:cs typeface="Open Sans" panose="020B0604020202020204" charset="0"/>
            </a:endParaRPr>
          </a:p>
        </p:txBody>
      </p:sp>
      <p:pic>
        <p:nvPicPr>
          <p:cNvPr id="3" name="Picture 2" descr="A painting of a group of people&#10;&#10;Description automatically generated with low confidence">
            <a:extLst>
              <a:ext uri="{FF2B5EF4-FFF2-40B4-BE49-F238E27FC236}">
                <a16:creationId xmlns:a16="http://schemas.microsoft.com/office/drawing/2014/main" id="{A2B04BF3-E760-4C69-B74F-C266A8EBDFE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643627"/>
            <a:ext cx="4783715" cy="3423877"/>
          </a:xfrm>
          <a:prstGeom prst="rect">
            <a:avLst/>
          </a:prstGeom>
        </p:spPr>
      </p:pic>
    </p:spTree>
    <p:extLst>
      <p:ext uri="{BB962C8B-B14F-4D97-AF65-F5344CB8AC3E}">
        <p14:creationId xmlns:p14="http://schemas.microsoft.com/office/powerpoint/2010/main" val="2097982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0D3D4"/>
        </a:solidFill>
        <a:effectLst/>
      </p:bgPr>
    </p:bg>
    <p:spTree>
      <p:nvGrpSpPr>
        <p:cNvPr id="1" name="Shape 106"/>
        <p:cNvGrpSpPr/>
        <p:nvPr/>
      </p:nvGrpSpPr>
      <p:grpSpPr>
        <a:xfrm>
          <a:off x="0" y="0"/>
          <a:ext cx="0" cy="0"/>
          <a:chOff x="0" y="0"/>
          <a:chExt cx="0" cy="0"/>
        </a:xfrm>
      </p:grpSpPr>
      <p:sp>
        <p:nvSpPr>
          <p:cNvPr id="111" name="Google Shape;111;p1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bg2"/>
                </a:solidFill>
              </a:rPr>
              <a:t>13</a:t>
            </a:fld>
            <a:endParaRPr dirty="0">
              <a:solidFill>
                <a:schemeClr val="bg2"/>
              </a:solidFill>
            </a:endParaRPr>
          </a:p>
        </p:txBody>
      </p:sp>
      <p:sp>
        <p:nvSpPr>
          <p:cNvPr id="7" name="Google Shape;107;p17">
            <a:extLst>
              <a:ext uri="{FF2B5EF4-FFF2-40B4-BE49-F238E27FC236}">
                <a16:creationId xmlns:a16="http://schemas.microsoft.com/office/drawing/2014/main" id="{7E32E0FB-08D8-4748-8096-32FF39A45E05}"/>
              </a:ext>
            </a:extLst>
          </p:cNvPr>
          <p:cNvSpPr txBox="1">
            <a:spLocks/>
          </p:cNvSpPr>
          <p:nvPr/>
        </p:nvSpPr>
        <p:spPr>
          <a:xfrm>
            <a:off x="5036024" y="575950"/>
            <a:ext cx="4107976" cy="6114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Open Sans"/>
              <a:buNone/>
              <a:defRPr sz="30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9pPr>
          </a:lstStyle>
          <a:p>
            <a:r>
              <a:rPr lang="en-IE" sz="2800" dirty="0">
                <a:latin typeface="TyStencil Pro Medium" panose="02000605080000020003" pitchFamily="50" charset="0"/>
              </a:rPr>
              <a:t>Look &amp; Respond: Diarmaid Mac </a:t>
            </a:r>
            <a:r>
              <a:rPr lang="en-IE" sz="2800" dirty="0" err="1">
                <a:latin typeface="TyStencil Pro Medium" panose="02000605080000020003" pitchFamily="50" charset="0"/>
              </a:rPr>
              <a:t>Murrough</a:t>
            </a:r>
            <a:br>
              <a:rPr lang="en-IE" dirty="0">
                <a:latin typeface="TyStencil Pro Medium" panose="02000605080000020003" pitchFamily="50" charset="0"/>
              </a:rPr>
            </a:br>
            <a:br>
              <a:rPr lang="en-IE" dirty="0">
                <a:latin typeface="TyStencil Pro Medium" panose="02000605080000020003" pitchFamily="50" charset="0"/>
              </a:rPr>
            </a:br>
            <a:endParaRPr lang="en-IE" sz="1200" dirty="0"/>
          </a:p>
        </p:txBody>
      </p:sp>
      <p:sp>
        <p:nvSpPr>
          <p:cNvPr id="9" name="TextBox 8">
            <a:extLst>
              <a:ext uri="{FF2B5EF4-FFF2-40B4-BE49-F238E27FC236}">
                <a16:creationId xmlns:a16="http://schemas.microsoft.com/office/drawing/2014/main" id="{1814E8C3-8411-42D4-99B9-867618000418}"/>
              </a:ext>
            </a:extLst>
          </p:cNvPr>
          <p:cNvSpPr txBox="1"/>
          <p:nvPr/>
        </p:nvSpPr>
        <p:spPr>
          <a:xfrm>
            <a:off x="4987363" y="1587686"/>
            <a:ext cx="3784986" cy="2616101"/>
          </a:xfrm>
          <a:prstGeom prst="rect">
            <a:avLst/>
          </a:prstGeom>
          <a:noFill/>
        </p:spPr>
        <p:txBody>
          <a:bodyPr wrap="square" rtlCol="0">
            <a:spAutoFit/>
          </a:bodyPr>
          <a:lstStyle/>
          <a:p>
            <a:pPr marL="342900" indent="-342900">
              <a:spcAft>
                <a:spcPts val="200"/>
              </a:spcAft>
              <a:buFont typeface="Arial" panose="020B0604020202020204" pitchFamily="34" charset="0"/>
              <a:buChar char="•"/>
            </a:pPr>
            <a:r>
              <a:rPr lang="en-GB" dirty="0">
                <a:latin typeface="Open Sans" panose="020B0604020202020204" charset="0"/>
                <a:ea typeface="Open Sans" panose="020B0604020202020204" charset="0"/>
                <a:cs typeface="Open Sans" panose="020B0604020202020204" charset="0"/>
              </a:rPr>
              <a:t>Where is he standing? </a:t>
            </a:r>
          </a:p>
          <a:p>
            <a:pPr marL="342900" indent="-342900">
              <a:spcAft>
                <a:spcPts val="200"/>
              </a:spcAft>
              <a:buFont typeface="Arial" panose="020B0604020202020204" pitchFamily="34" charset="0"/>
              <a:buChar char="•"/>
            </a:pPr>
            <a:r>
              <a:rPr lang="en-GB" dirty="0">
                <a:latin typeface="Open Sans" panose="020B0604020202020204" charset="0"/>
                <a:ea typeface="Open Sans" panose="020B0604020202020204" charset="0"/>
                <a:cs typeface="Open Sans" panose="020B0604020202020204" charset="0"/>
              </a:rPr>
              <a:t>What is he wearing? </a:t>
            </a:r>
          </a:p>
          <a:p>
            <a:pPr marL="342900" indent="-342900">
              <a:spcAft>
                <a:spcPts val="200"/>
              </a:spcAft>
              <a:buFont typeface="Arial" panose="020B0604020202020204" pitchFamily="34" charset="0"/>
              <a:buChar char="•"/>
            </a:pPr>
            <a:r>
              <a:rPr lang="en-GB" dirty="0">
                <a:latin typeface="Open Sans" panose="020B0604020202020204" charset="0"/>
                <a:ea typeface="Open Sans" panose="020B0604020202020204" charset="0"/>
                <a:cs typeface="Open Sans" panose="020B0604020202020204" charset="0"/>
              </a:rPr>
              <a:t>How does he look - how do you think he is feeling?</a:t>
            </a:r>
          </a:p>
          <a:p>
            <a:pPr marL="342900" indent="-342900">
              <a:spcAft>
                <a:spcPts val="200"/>
              </a:spcAft>
              <a:buFont typeface="Arial" panose="020B0604020202020204" pitchFamily="34" charset="0"/>
              <a:buChar char="•"/>
            </a:pPr>
            <a:r>
              <a:rPr lang="en-GB" dirty="0">
                <a:latin typeface="Open Sans" panose="020B0604020202020204" charset="0"/>
                <a:ea typeface="Open Sans" panose="020B0604020202020204" charset="0"/>
                <a:cs typeface="Open Sans" panose="020B0604020202020204" charset="0"/>
              </a:rPr>
              <a:t>What does the gold cross tell us? </a:t>
            </a:r>
          </a:p>
          <a:p>
            <a:pPr marL="342900" indent="-342900">
              <a:spcAft>
                <a:spcPts val="200"/>
              </a:spcAft>
              <a:buFont typeface="Arial" panose="020B0604020202020204" pitchFamily="34" charset="0"/>
              <a:buChar char="•"/>
            </a:pPr>
            <a:r>
              <a:rPr lang="en-GB" dirty="0">
                <a:latin typeface="Open Sans" panose="020B0604020202020204" charset="0"/>
                <a:ea typeface="Open Sans" panose="020B0604020202020204" charset="0"/>
                <a:cs typeface="Open Sans" panose="020B0604020202020204" charset="0"/>
              </a:rPr>
              <a:t>How do </a:t>
            </a:r>
            <a:r>
              <a:rPr lang="en-GB" dirty="0" err="1">
                <a:latin typeface="Open Sans" panose="020B0604020202020204" charset="0"/>
                <a:ea typeface="Open Sans" panose="020B0604020202020204" charset="0"/>
                <a:cs typeface="Open Sans" panose="020B0604020202020204" charset="0"/>
              </a:rPr>
              <a:t>Diarmaid’s</a:t>
            </a:r>
            <a:r>
              <a:rPr lang="en-GB" dirty="0">
                <a:latin typeface="Open Sans" panose="020B0604020202020204" charset="0"/>
                <a:ea typeface="Open Sans" panose="020B0604020202020204" charset="0"/>
                <a:cs typeface="Open Sans" panose="020B0604020202020204" charset="0"/>
              </a:rPr>
              <a:t> friends and followers look – how do you think they are feeling? </a:t>
            </a:r>
          </a:p>
          <a:p>
            <a:pPr marL="342900" indent="-342900">
              <a:spcAft>
                <a:spcPts val="200"/>
              </a:spcAft>
              <a:buFont typeface="Arial" panose="020B0604020202020204" pitchFamily="34" charset="0"/>
              <a:buChar char="•"/>
            </a:pPr>
            <a:r>
              <a:rPr lang="en-GB" dirty="0">
                <a:latin typeface="Open Sans" panose="020B0604020202020204" charset="0"/>
                <a:ea typeface="Open Sans" panose="020B0604020202020204" charset="0"/>
                <a:cs typeface="Open Sans" panose="020B0604020202020204" charset="0"/>
              </a:rPr>
              <a:t>How do they look compared with the soldiers behind them? </a:t>
            </a:r>
          </a:p>
          <a:p>
            <a:pPr>
              <a:spcAft>
                <a:spcPts val="200"/>
              </a:spcAft>
            </a:pPr>
            <a:endParaRPr lang="en-GB" dirty="0">
              <a:latin typeface="Open Sans" panose="020B0604020202020204" charset="0"/>
              <a:ea typeface="Open Sans" panose="020B0604020202020204" charset="0"/>
              <a:cs typeface="Open Sans" panose="020B0604020202020204" charset="0"/>
            </a:endParaRPr>
          </a:p>
        </p:txBody>
      </p:sp>
      <p:pic>
        <p:nvPicPr>
          <p:cNvPr id="4" name="Picture 3" descr="A picture containing text, group, several, crowd&#10;&#10;Description automatically generated">
            <a:extLst>
              <a:ext uri="{FF2B5EF4-FFF2-40B4-BE49-F238E27FC236}">
                <a16:creationId xmlns:a16="http://schemas.microsoft.com/office/drawing/2014/main" id="{93173918-760E-4149-AD28-62F72751A2A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4522185" cy="5143500"/>
          </a:xfrm>
          <a:prstGeom prst="rect">
            <a:avLst/>
          </a:prstGeom>
        </p:spPr>
      </p:pic>
    </p:spTree>
    <p:extLst>
      <p:ext uri="{BB962C8B-B14F-4D97-AF65-F5344CB8AC3E}">
        <p14:creationId xmlns:p14="http://schemas.microsoft.com/office/powerpoint/2010/main" val="2845580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0D3D4"/>
        </a:solidFill>
        <a:effectLst/>
      </p:bgPr>
    </p:bg>
    <p:spTree>
      <p:nvGrpSpPr>
        <p:cNvPr id="1" name="Shape 106"/>
        <p:cNvGrpSpPr/>
        <p:nvPr/>
      </p:nvGrpSpPr>
      <p:grpSpPr>
        <a:xfrm>
          <a:off x="0" y="0"/>
          <a:ext cx="0" cy="0"/>
          <a:chOff x="0" y="0"/>
          <a:chExt cx="0" cy="0"/>
        </a:xfrm>
      </p:grpSpPr>
      <p:sp>
        <p:nvSpPr>
          <p:cNvPr id="6" name="Google Shape;107;p17">
            <a:extLst>
              <a:ext uri="{FF2B5EF4-FFF2-40B4-BE49-F238E27FC236}">
                <a16:creationId xmlns:a16="http://schemas.microsoft.com/office/drawing/2014/main" id="{6425C8D1-8067-40B2-B6ED-F621E25B85F8}"/>
              </a:ext>
            </a:extLst>
          </p:cNvPr>
          <p:cNvSpPr txBox="1">
            <a:spLocks/>
          </p:cNvSpPr>
          <p:nvPr/>
        </p:nvSpPr>
        <p:spPr>
          <a:xfrm>
            <a:off x="5036023" y="575950"/>
            <a:ext cx="4010675" cy="6114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Open Sans"/>
              <a:buNone/>
              <a:defRPr sz="30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9pPr>
          </a:lstStyle>
          <a:p>
            <a:r>
              <a:rPr lang="en-IE" sz="2800" dirty="0">
                <a:latin typeface="TyStencil Pro Medium" panose="02000605080000020003" pitchFamily="50" charset="0"/>
              </a:rPr>
              <a:t>Symbols in the painting</a:t>
            </a:r>
            <a:br>
              <a:rPr lang="en-IE" dirty="0">
                <a:latin typeface="TyStencil Pro Medium" panose="02000605080000020003" pitchFamily="50" charset="0"/>
              </a:rPr>
            </a:br>
            <a:br>
              <a:rPr lang="en-IE" dirty="0">
                <a:latin typeface="TyStencil Pro Medium" panose="02000605080000020003" pitchFamily="50" charset="0"/>
              </a:rPr>
            </a:br>
            <a:endParaRPr lang="en-IE" sz="1200" dirty="0"/>
          </a:p>
        </p:txBody>
      </p:sp>
      <p:sp>
        <p:nvSpPr>
          <p:cNvPr id="111" name="Google Shape;111;p1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bg2"/>
                </a:solidFill>
              </a:rPr>
              <a:t>14</a:t>
            </a:fld>
            <a:endParaRPr dirty="0">
              <a:solidFill>
                <a:schemeClr val="bg2"/>
              </a:solidFill>
            </a:endParaRPr>
          </a:p>
        </p:txBody>
      </p:sp>
      <p:pic>
        <p:nvPicPr>
          <p:cNvPr id="3" name="Picture 2" descr="A large group of people in a cave&#10;&#10;Description automatically generated with low confidence">
            <a:extLst>
              <a:ext uri="{FF2B5EF4-FFF2-40B4-BE49-F238E27FC236}">
                <a16:creationId xmlns:a16="http://schemas.microsoft.com/office/drawing/2014/main" id="{1CC01E53-CFE3-4F8A-AA32-048641507DD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736037"/>
            <a:ext cx="4952916" cy="3008273"/>
          </a:xfrm>
          <a:prstGeom prst="rect">
            <a:avLst/>
          </a:prstGeom>
        </p:spPr>
      </p:pic>
      <p:sp>
        <p:nvSpPr>
          <p:cNvPr id="8" name="TextBox 7">
            <a:extLst>
              <a:ext uri="{FF2B5EF4-FFF2-40B4-BE49-F238E27FC236}">
                <a16:creationId xmlns:a16="http://schemas.microsoft.com/office/drawing/2014/main" id="{A135346A-C6F2-418F-8AFA-D18C22D2EE72}"/>
              </a:ext>
            </a:extLst>
          </p:cNvPr>
          <p:cNvSpPr txBox="1"/>
          <p:nvPr/>
        </p:nvSpPr>
        <p:spPr>
          <a:xfrm>
            <a:off x="5036024" y="1152953"/>
            <a:ext cx="3671248" cy="2246769"/>
          </a:xfrm>
          <a:prstGeom prst="rect">
            <a:avLst/>
          </a:prstGeom>
          <a:noFill/>
        </p:spPr>
        <p:txBody>
          <a:bodyPr wrap="square" rtlCol="0">
            <a:spAutoFit/>
          </a:bodyPr>
          <a:lstStyle/>
          <a:p>
            <a:pPr marL="0" indent="0">
              <a:buNone/>
            </a:pPr>
            <a:r>
              <a:rPr lang="en-GB" dirty="0">
                <a:latin typeface="Open Sans" panose="020B0604020202020204" charset="0"/>
                <a:ea typeface="Open Sans" panose="020B0604020202020204" charset="0"/>
                <a:cs typeface="Open Sans" panose="020B0604020202020204" charset="0"/>
              </a:rPr>
              <a:t>Can you see anything in the painting that might be a symbol? </a:t>
            </a:r>
          </a:p>
          <a:p>
            <a:pPr marL="0" indent="0">
              <a:buNone/>
            </a:pPr>
            <a:endParaRPr lang="en-GB" dirty="0">
              <a:latin typeface="Open Sans" panose="020B0604020202020204" charset="0"/>
              <a:ea typeface="Open Sans" panose="020B0604020202020204" charset="0"/>
              <a:cs typeface="Open Sans" panose="020B0604020202020204" charset="0"/>
            </a:endParaRPr>
          </a:p>
          <a:p>
            <a:pPr marL="0" indent="0">
              <a:buNone/>
            </a:pPr>
            <a:r>
              <a:rPr lang="en-GB" dirty="0">
                <a:latin typeface="Open Sans" panose="020B0604020202020204" charset="0"/>
                <a:ea typeface="Open Sans" panose="020B0604020202020204" charset="0"/>
                <a:cs typeface="Open Sans" panose="020B0604020202020204" charset="0"/>
              </a:rPr>
              <a:t>Some ideas: </a:t>
            </a:r>
          </a:p>
          <a:p>
            <a:pPr marL="285750" indent="-285750">
              <a:buFont typeface="Arial" panose="020B0604020202020204" pitchFamily="34" charset="0"/>
              <a:buChar char="•"/>
            </a:pPr>
            <a:r>
              <a:rPr lang="en-GB" dirty="0">
                <a:latin typeface="Open Sans" panose="020B0604020202020204" charset="0"/>
                <a:ea typeface="Open Sans" panose="020B0604020202020204" charset="0"/>
                <a:cs typeface="Open Sans" panose="020B0604020202020204" charset="0"/>
              </a:rPr>
              <a:t>The dark and stormy skies</a:t>
            </a:r>
          </a:p>
          <a:p>
            <a:pPr marL="285750" indent="-285750">
              <a:buFont typeface="Arial" panose="020B0604020202020204" pitchFamily="34" charset="0"/>
              <a:buChar char="•"/>
            </a:pPr>
            <a:r>
              <a:rPr lang="en-GB" dirty="0">
                <a:latin typeface="Open Sans" panose="020B0604020202020204" charset="0"/>
                <a:ea typeface="Open Sans" panose="020B0604020202020204" charset="0"/>
                <a:cs typeface="Open Sans" panose="020B0604020202020204" charset="0"/>
              </a:rPr>
              <a:t>The burning, falling buildings</a:t>
            </a:r>
          </a:p>
          <a:p>
            <a:pPr marL="285750" indent="-285750">
              <a:buFont typeface="Arial" panose="020B0604020202020204" pitchFamily="34" charset="0"/>
              <a:buChar char="•"/>
            </a:pPr>
            <a:r>
              <a:rPr lang="en-GB" dirty="0">
                <a:latin typeface="Open Sans" panose="020B0604020202020204" charset="0"/>
                <a:ea typeface="Open Sans" panose="020B0604020202020204" charset="0"/>
                <a:cs typeface="Open Sans" panose="020B0604020202020204" charset="0"/>
              </a:rPr>
              <a:t>The dead bodies</a:t>
            </a:r>
          </a:p>
          <a:p>
            <a:pPr marL="285750" indent="-285750">
              <a:buFont typeface="Arial" panose="020B0604020202020204" pitchFamily="34" charset="0"/>
              <a:buChar char="•"/>
            </a:pPr>
            <a:r>
              <a:rPr lang="en-GB" dirty="0">
                <a:latin typeface="Open Sans" panose="020B0604020202020204" charset="0"/>
                <a:ea typeface="Open Sans" panose="020B0604020202020204" charset="0"/>
                <a:cs typeface="Open Sans" panose="020B0604020202020204" charset="0"/>
              </a:rPr>
              <a:t>The weapons on the ground</a:t>
            </a:r>
          </a:p>
          <a:p>
            <a:pPr marL="0" indent="0">
              <a:buNone/>
            </a:pPr>
            <a:endParaRPr lang="en-GB" dirty="0">
              <a:latin typeface="Open Sans" panose="020B0604020202020204" charset="0"/>
              <a:ea typeface="Open Sans" panose="020B0604020202020204" charset="0"/>
              <a:cs typeface="Open Sans" panose="020B0604020202020204" charset="0"/>
            </a:endParaRPr>
          </a:p>
          <a:p>
            <a:pPr marL="0" indent="0">
              <a:buNone/>
            </a:pPr>
            <a:r>
              <a:rPr lang="en-GB" dirty="0">
                <a:latin typeface="Open Sans" panose="020B0604020202020204" charset="0"/>
                <a:ea typeface="Open Sans" panose="020B0604020202020204" charset="0"/>
                <a:cs typeface="Open Sans" panose="020B0604020202020204" charset="0"/>
              </a:rPr>
              <a:t>What might these all mean? </a:t>
            </a:r>
          </a:p>
        </p:txBody>
      </p:sp>
    </p:spTree>
    <p:extLst>
      <p:ext uri="{BB962C8B-B14F-4D97-AF65-F5344CB8AC3E}">
        <p14:creationId xmlns:p14="http://schemas.microsoft.com/office/powerpoint/2010/main" val="3951888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0D3D4"/>
        </a:solidFill>
        <a:effectLst/>
      </p:bgPr>
    </p:bg>
    <p:spTree>
      <p:nvGrpSpPr>
        <p:cNvPr id="1" name="Shape 106"/>
        <p:cNvGrpSpPr/>
        <p:nvPr/>
      </p:nvGrpSpPr>
      <p:grpSpPr>
        <a:xfrm>
          <a:off x="0" y="0"/>
          <a:ext cx="0" cy="0"/>
          <a:chOff x="0" y="0"/>
          <a:chExt cx="0" cy="0"/>
        </a:xfrm>
      </p:grpSpPr>
      <p:sp>
        <p:nvSpPr>
          <p:cNvPr id="6" name="Google Shape;107;p17">
            <a:extLst>
              <a:ext uri="{FF2B5EF4-FFF2-40B4-BE49-F238E27FC236}">
                <a16:creationId xmlns:a16="http://schemas.microsoft.com/office/drawing/2014/main" id="{6425C8D1-8067-40B2-B6ED-F621E25B85F8}"/>
              </a:ext>
            </a:extLst>
          </p:cNvPr>
          <p:cNvSpPr txBox="1">
            <a:spLocks/>
          </p:cNvSpPr>
          <p:nvPr/>
        </p:nvSpPr>
        <p:spPr>
          <a:xfrm>
            <a:off x="5036023" y="575950"/>
            <a:ext cx="4010675" cy="6114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Open Sans"/>
              <a:buNone/>
              <a:defRPr sz="30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9pPr>
          </a:lstStyle>
          <a:p>
            <a:r>
              <a:rPr lang="en-IE" sz="2800" dirty="0">
                <a:latin typeface="TyStencil Pro Medium" panose="02000605080000020003" pitchFamily="50" charset="0"/>
              </a:rPr>
              <a:t>Symbols in the painting</a:t>
            </a:r>
            <a:br>
              <a:rPr lang="en-IE" dirty="0">
                <a:latin typeface="TyStencil Pro Medium" panose="02000605080000020003" pitchFamily="50" charset="0"/>
              </a:rPr>
            </a:br>
            <a:br>
              <a:rPr lang="en-IE" dirty="0">
                <a:latin typeface="TyStencil Pro Medium" panose="02000605080000020003" pitchFamily="50" charset="0"/>
              </a:rPr>
            </a:br>
            <a:endParaRPr lang="en-IE" sz="1200" dirty="0"/>
          </a:p>
        </p:txBody>
      </p:sp>
      <p:sp>
        <p:nvSpPr>
          <p:cNvPr id="111" name="Google Shape;111;p1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bg2"/>
                </a:solidFill>
              </a:rPr>
              <a:t>15</a:t>
            </a:fld>
            <a:endParaRPr dirty="0">
              <a:solidFill>
                <a:schemeClr val="bg2"/>
              </a:solidFill>
            </a:endParaRPr>
          </a:p>
        </p:txBody>
      </p:sp>
      <p:pic>
        <p:nvPicPr>
          <p:cNvPr id="3" name="Picture 2" descr="A large group of people in a cave&#10;&#10;Description automatically generated with low confidence">
            <a:extLst>
              <a:ext uri="{FF2B5EF4-FFF2-40B4-BE49-F238E27FC236}">
                <a16:creationId xmlns:a16="http://schemas.microsoft.com/office/drawing/2014/main" id="{1CC01E53-CFE3-4F8A-AA32-048641507DD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736037"/>
            <a:ext cx="4952916" cy="3008273"/>
          </a:xfrm>
          <a:prstGeom prst="rect">
            <a:avLst/>
          </a:prstGeom>
        </p:spPr>
      </p:pic>
      <p:sp>
        <p:nvSpPr>
          <p:cNvPr id="8" name="TextBox 7">
            <a:extLst>
              <a:ext uri="{FF2B5EF4-FFF2-40B4-BE49-F238E27FC236}">
                <a16:creationId xmlns:a16="http://schemas.microsoft.com/office/drawing/2014/main" id="{A135346A-C6F2-418F-8AFA-D18C22D2EE72}"/>
              </a:ext>
            </a:extLst>
          </p:cNvPr>
          <p:cNvSpPr txBox="1"/>
          <p:nvPr/>
        </p:nvSpPr>
        <p:spPr>
          <a:xfrm>
            <a:off x="5036024" y="1152953"/>
            <a:ext cx="3671248" cy="3108543"/>
          </a:xfrm>
          <a:prstGeom prst="rect">
            <a:avLst/>
          </a:prstGeom>
          <a:noFill/>
        </p:spPr>
        <p:txBody>
          <a:bodyPr wrap="square" rtlCol="0">
            <a:spAutoFit/>
          </a:bodyPr>
          <a:lstStyle/>
          <a:p>
            <a:pPr marL="0" indent="0">
              <a:buNone/>
            </a:pPr>
            <a:r>
              <a:rPr lang="en-GB" dirty="0">
                <a:latin typeface="Open Sans" panose="020B0604020202020204" charset="0"/>
                <a:ea typeface="Open Sans" panose="020B0604020202020204" charset="0"/>
                <a:cs typeface="Open Sans" panose="020B0604020202020204" charset="0"/>
              </a:rPr>
              <a:t>The Harper </a:t>
            </a:r>
          </a:p>
          <a:p>
            <a:pPr marL="285750" indent="-285750">
              <a:buFont typeface="Arial" panose="020B0604020202020204" pitchFamily="34" charset="0"/>
              <a:buChar char="•"/>
            </a:pPr>
            <a:r>
              <a:rPr lang="en-GB" dirty="0">
                <a:latin typeface="Open Sans" panose="020B0604020202020204" charset="0"/>
                <a:ea typeface="Open Sans" panose="020B0604020202020204" charset="0"/>
                <a:cs typeface="Open Sans" panose="020B0604020202020204" charset="0"/>
              </a:rPr>
              <a:t>Can you see a harp player? </a:t>
            </a:r>
          </a:p>
          <a:p>
            <a:pPr marL="285750" indent="-285750">
              <a:buFont typeface="Arial" panose="020B0604020202020204" pitchFamily="34" charset="0"/>
              <a:buChar char="•"/>
            </a:pPr>
            <a:r>
              <a:rPr lang="en-GB" dirty="0">
                <a:latin typeface="Open Sans" panose="020B0604020202020204" charset="0"/>
                <a:ea typeface="Open Sans" panose="020B0604020202020204" charset="0"/>
                <a:cs typeface="Open Sans" panose="020B0604020202020204" charset="0"/>
              </a:rPr>
              <a:t>What do you notice about his harp? </a:t>
            </a:r>
          </a:p>
          <a:p>
            <a:pPr marL="285750" indent="-285750">
              <a:buFont typeface="Arial" panose="020B0604020202020204" pitchFamily="34" charset="0"/>
              <a:buChar char="•"/>
            </a:pPr>
            <a:r>
              <a:rPr lang="en-GB" dirty="0">
                <a:latin typeface="Open Sans" panose="020B0604020202020204" charset="0"/>
                <a:ea typeface="Open Sans" panose="020B0604020202020204" charset="0"/>
                <a:cs typeface="Open Sans" panose="020B0604020202020204" charset="0"/>
              </a:rPr>
              <a:t>What might this mean? </a:t>
            </a:r>
          </a:p>
          <a:p>
            <a:pPr marL="285750" indent="-285750">
              <a:buFont typeface="Arial" panose="020B0604020202020204" pitchFamily="34" charset="0"/>
              <a:buChar char="•"/>
            </a:pPr>
            <a:r>
              <a:rPr lang="en-GB" dirty="0">
                <a:latin typeface="Open Sans" panose="020B0604020202020204" charset="0"/>
                <a:ea typeface="Open Sans" panose="020B0604020202020204" charset="0"/>
                <a:cs typeface="Open Sans" panose="020B0604020202020204" charset="0"/>
              </a:rPr>
              <a:t>What is the harp a symbol for?</a:t>
            </a:r>
          </a:p>
          <a:p>
            <a:pPr marL="285750" indent="-285750">
              <a:buFont typeface="Arial" panose="020B0604020202020204" pitchFamily="34" charset="0"/>
              <a:buChar char="•"/>
            </a:pPr>
            <a:r>
              <a:rPr lang="en-GB" dirty="0">
                <a:latin typeface="Open Sans" panose="020B0604020202020204" charset="0"/>
                <a:ea typeface="Open Sans" panose="020B0604020202020204" charset="0"/>
                <a:cs typeface="Open Sans" panose="020B0604020202020204" charset="0"/>
              </a:rPr>
              <a:t>Where would you see the harp symbol used today? </a:t>
            </a:r>
          </a:p>
          <a:p>
            <a:pPr marL="0" indent="0">
              <a:buNone/>
            </a:pPr>
            <a:endParaRPr lang="en-GB" dirty="0">
              <a:latin typeface="Open Sans" panose="020B0604020202020204" charset="0"/>
              <a:ea typeface="Open Sans" panose="020B0604020202020204" charset="0"/>
              <a:cs typeface="Open Sans" panose="020B0604020202020204" charset="0"/>
            </a:endParaRPr>
          </a:p>
          <a:p>
            <a:pPr marL="0" indent="0">
              <a:buNone/>
            </a:pPr>
            <a:r>
              <a:rPr lang="en-GB" dirty="0">
                <a:latin typeface="Open Sans" panose="020B0604020202020204" charset="0"/>
                <a:ea typeface="Open Sans" panose="020B0604020202020204" charset="0"/>
                <a:cs typeface="Open Sans" panose="020B0604020202020204" charset="0"/>
              </a:rPr>
              <a:t>Flowers</a:t>
            </a:r>
          </a:p>
          <a:p>
            <a:pPr marL="285750" indent="-285750">
              <a:buFont typeface="Arial" panose="020B0604020202020204" pitchFamily="34" charset="0"/>
              <a:buChar char="•"/>
            </a:pPr>
            <a:r>
              <a:rPr lang="en-GB" dirty="0">
                <a:latin typeface="Open Sans" panose="020B0604020202020204" charset="0"/>
                <a:ea typeface="Open Sans" panose="020B0604020202020204" charset="0"/>
                <a:cs typeface="Open Sans" panose="020B0604020202020204" charset="0"/>
              </a:rPr>
              <a:t>Can you see any flowers in the painting? </a:t>
            </a:r>
          </a:p>
          <a:p>
            <a:pPr marL="285750" indent="-285750">
              <a:buFont typeface="Arial" panose="020B0604020202020204" pitchFamily="34" charset="0"/>
              <a:buChar char="•"/>
            </a:pPr>
            <a:r>
              <a:rPr lang="en-GB" dirty="0">
                <a:latin typeface="Open Sans" panose="020B0604020202020204" charset="0"/>
                <a:ea typeface="Open Sans" panose="020B0604020202020204" charset="0"/>
                <a:cs typeface="Open Sans" panose="020B0604020202020204" charset="0"/>
              </a:rPr>
              <a:t>What do you think they mean? </a:t>
            </a:r>
          </a:p>
          <a:p>
            <a:pPr marL="285750" indent="-285750">
              <a:buFont typeface="Arial" panose="020B0604020202020204" pitchFamily="34" charset="0"/>
              <a:buChar char="•"/>
            </a:pPr>
            <a:r>
              <a:rPr lang="en-GB" dirty="0">
                <a:latin typeface="Open Sans" panose="020B0604020202020204" charset="0"/>
                <a:ea typeface="Open Sans" panose="020B0604020202020204" charset="0"/>
                <a:cs typeface="Open Sans" panose="020B0604020202020204" charset="0"/>
              </a:rPr>
              <a:t>What might they also tell you about the painter? </a:t>
            </a:r>
          </a:p>
        </p:txBody>
      </p:sp>
    </p:spTree>
    <p:extLst>
      <p:ext uri="{BB962C8B-B14F-4D97-AF65-F5344CB8AC3E}">
        <p14:creationId xmlns:p14="http://schemas.microsoft.com/office/powerpoint/2010/main" val="1346534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0D3D4"/>
        </a:solidFill>
        <a:effectLst/>
      </p:bgPr>
    </p:bg>
    <p:spTree>
      <p:nvGrpSpPr>
        <p:cNvPr id="1" name="Shape 106"/>
        <p:cNvGrpSpPr/>
        <p:nvPr/>
      </p:nvGrpSpPr>
      <p:grpSpPr>
        <a:xfrm>
          <a:off x="0" y="0"/>
          <a:ext cx="0" cy="0"/>
          <a:chOff x="0" y="0"/>
          <a:chExt cx="0" cy="0"/>
        </a:xfrm>
      </p:grpSpPr>
      <p:sp>
        <p:nvSpPr>
          <p:cNvPr id="6" name="Google Shape;107;p17">
            <a:extLst>
              <a:ext uri="{FF2B5EF4-FFF2-40B4-BE49-F238E27FC236}">
                <a16:creationId xmlns:a16="http://schemas.microsoft.com/office/drawing/2014/main" id="{6425C8D1-8067-40B2-B6ED-F621E25B85F8}"/>
              </a:ext>
            </a:extLst>
          </p:cNvPr>
          <p:cNvSpPr txBox="1">
            <a:spLocks/>
          </p:cNvSpPr>
          <p:nvPr/>
        </p:nvSpPr>
        <p:spPr>
          <a:xfrm>
            <a:off x="254328" y="290562"/>
            <a:ext cx="4010675" cy="6114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Open Sans"/>
              <a:buNone/>
              <a:defRPr sz="30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9pPr>
          </a:lstStyle>
          <a:p>
            <a:r>
              <a:rPr lang="en-IE" sz="2800" dirty="0">
                <a:latin typeface="TyStencil Pro Medium" panose="02000605080000020003" pitchFamily="50" charset="0"/>
              </a:rPr>
              <a:t>How does the story end?</a:t>
            </a:r>
            <a:br>
              <a:rPr lang="en-IE" dirty="0">
                <a:latin typeface="TyStencil Pro Medium" panose="02000605080000020003" pitchFamily="50" charset="0"/>
              </a:rPr>
            </a:br>
            <a:br>
              <a:rPr lang="en-IE" dirty="0">
                <a:latin typeface="TyStencil Pro Medium" panose="02000605080000020003" pitchFamily="50" charset="0"/>
              </a:rPr>
            </a:br>
            <a:endParaRPr lang="en-IE" sz="1200" dirty="0"/>
          </a:p>
        </p:txBody>
      </p:sp>
      <p:sp>
        <p:nvSpPr>
          <p:cNvPr id="111" name="Google Shape;111;p1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bg2"/>
                </a:solidFill>
              </a:rPr>
              <a:t>16</a:t>
            </a:fld>
            <a:endParaRPr dirty="0">
              <a:solidFill>
                <a:schemeClr val="bg2"/>
              </a:solidFill>
            </a:endParaRPr>
          </a:p>
        </p:txBody>
      </p:sp>
      <p:sp>
        <p:nvSpPr>
          <p:cNvPr id="8" name="TextBox 7">
            <a:extLst>
              <a:ext uri="{FF2B5EF4-FFF2-40B4-BE49-F238E27FC236}">
                <a16:creationId xmlns:a16="http://schemas.microsoft.com/office/drawing/2014/main" id="{A135346A-C6F2-418F-8AFA-D18C22D2EE72}"/>
              </a:ext>
            </a:extLst>
          </p:cNvPr>
          <p:cNvSpPr txBox="1"/>
          <p:nvPr/>
        </p:nvSpPr>
        <p:spPr>
          <a:xfrm>
            <a:off x="254328" y="816183"/>
            <a:ext cx="7372929" cy="923330"/>
          </a:xfrm>
          <a:prstGeom prst="rect">
            <a:avLst/>
          </a:prstGeom>
          <a:noFill/>
        </p:spPr>
        <p:txBody>
          <a:bodyPr wrap="square" rtlCol="0">
            <a:spAutoFit/>
          </a:bodyPr>
          <a:lstStyle/>
          <a:p>
            <a:pPr marL="171450" indent="-171450">
              <a:buFont typeface="Arial" panose="020B0604020202020204" pitchFamily="34" charset="0"/>
              <a:buChar char="•"/>
            </a:pPr>
            <a:r>
              <a:rPr lang="en-GB" sz="1000" dirty="0">
                <a:latin typeface="Open Sans" panose="020B0604020202020204" charset="0"/>
                <a:ea typeface="Open Sans" panose="020B0604020202020204" charset="0"/>
                <a:cs typeface="Open Sans" panose="020B0604020202020204" charset="0"/>
              </a:rPr>
              <a:t>Think – Pair – Share - about how you think the story of Strongbow, Aoife and her father Diarmaid ended.</a:t>
            </a:r>
          </a:p>
          <a:p>
            <a:pPr marL="171450" indent="-171450">
              <a:buFont typeface="Arial" panose="020B0604020202020204" pitchFamily="34" charset="0"/>
              <a:buChar char="•"/>
            </a:pPr>
            <a:r>
              <a:rPr lang="en-GB" sz="1000" dirty="0">
                <a:latin typeface="Open Sans" panose="020B0604020202020204" charset="0"/>
                <a:ea typeface="Open Sans" panose="020B0604020202020204" charset="0"/>
                <a:cs typeface="Open Sans" panose="020B0604020202020204" charset="0"/>
              </a:rPr>
              <a:t>Fill in this KWL worksheet or write it out in your copy. </a:t>
            </a:r>
          </a:p>
          <a:p>
            <a:pPr marL="171450" indent="-171450">
              <a:buFont typeface="Arial" panose="020B0604020202020204" pitchFamily="34" charset="0"/>
              <a:buChar char="•"/>
            </a:pPr>
            <a:r>
              <a:rPr lang="en-GB" sz="1000" dirty="0">
                <a:latin typeface="Open Sans" panose="020B0604020202020204" charset="0"/>
                <a:ea typeface="Open Sans" panose="020B0604020202020204" charset="0"/>
                <a:cs typeface="Open Sans" panose="020B0604020202020204" charset="0"/>
              </a:rPr>
              <a:t>Read your answers to the class.</a:t>
            </a:r>
          </a:p>
          <a:p>
            <a:pPr marL="0" indent="0">
              <a:buNone/>
            </a:pPr>
            <a:endParaRPr lang="en-GB" sz="1000" dirty="0">
              <a:latin typeface="Open Sans" panose="020B0604020202020204" charset="0"/>
              <a:ea typeface="Open Sans" panose="020B0604020202020204" charset="0"/>
              <a:cs typeface="Open Sans" panose="020B0604020202020204" charset="0"/>
            </a:endParaRPr>
          </a:p>
          <a:p>
            <a:pPr marL="0" indent="0">
              <a:buNone/>
            </a:pPr>
            <a:endParaRPr lang="en-GB" dirty="0">
              <a:latin typeface="Open Sans" panose="020B0604020202020204" charset="0"/>
              <a:ea typeface="Open Sans" panose="020B0604020202020204" charset="0"/>
              <a:cs typeface="Open Sans" panose="020B0604020202020204" charset="0"/>
            </a:endParaRPr>
          </a:p>
        </p:txBody>
      </p:sp>
      <p:graphicFrame>
        <p:nvGraphicFramePr>
          <p:cNvPr id="7" name="Table 4">
            <a:extLst>
              <a:ext uri="{FF2B5EF4-FFF2-40B4-BE49-F238E27FC236}">
                <a16:creationId xmlns:a16="http://schemas.microsoft.com/office/drawing/2014/main" id="{515EDB3D-3A26-475D-95AB-3A9F7B77E4CE}"/>
              </a:ext>
            </a:extLst>
          </p:cNvPr>
          <p:cNvGraphicFramePr>
            <a:graphicFrameLocks/>
          </p:cNvGraphicFramePr>
          <p:nvPr>
            <p:extLst>
              <p:ext uri="{D42A27DB-BD31-4B8C-83A1-F6EECF244321}">
                <p14:modId xmlns:p14="http://schemas.microsoft.com/office/powerpoint/2010/main" val="3462773965"/>
              </p:ext>
            </p:extLst>
          </p:nvPr>
        </p:nvGraphicFramePr>
        <p:xfrm>
          <a:off x="253168" y="1506233"/>
          <a:ext cx="8519181" cy="3213542"/>
        </p:xfrm>
        <a:graphic>
          <a:graphicData uri="http://schemas.openxmlformats.org/drawingml/2006/table">
            <a:tbl>
              <a:tblPr firstRow="1" bandRow="1">
                <a:tableStyleId>{5C22544A-7EE6-4342-B048-85BDC9FD1C3A}</a:tableStyleId>
              </a:tblPr>
              <a:tblGrid>
                <a:gridCol w="2839727">
                  <a:extLst>
                    <a:ext uri="{9D8B030D-6E8A-4147-A177-3AD203B41FA5}">
                      <a16:colId xmlns:a16="http://schemas.microsoft.com/office/drawing/2014/main" val="2843551651"/>
                    </a:ext>
                  </a:extLst>
                </a:gridCol>
                <a:gridCol w="2839727">
                  <a:extLst>
                    <a:ext uri="{9D8B030D-6E8A-4147-A177-3AD203B41FA5}">
                      <a16:colId xmlns:a16="http://schemas.microsoft.com/office/drawing/2014/main" val="4182087182"/>
                    </a:ext>
                  </a:extLst>
                </a:gridCol>
                <a:gridCol w="2839727">
                  <a:extLst>
                    <a:ext uri="{9D8B030D-6E8A-4147-A177-3AD203B41FA5}">
                      <a16:colId xmlns:a16="http://schemas.microsoft.com/office/drawing/2014/main" val="870803194"/>
                    </a:ext>
                  </a:extLst>
                </a:gridCol>
              </a:tblGrid>
              <a:tr h="563198">
                <a:tc>
                  <a:txBody>
                    <a:bodyPr/>
                    <a:lstStyle/>
                    <a:p>
                      <a:r>
                        <a:rPr lang="en-IE" dirty="0">
                          <a:latin typeface="Open Sans" panose="020B0604020202020204" charset="0"/>
                          <a:ea typeface="Open Sans" panose="020B0604020202020204" charset="0"/>
                          <a:cs typeface="Open Sans" panose="020B0604020202020204" charset="0"/>
                        </a:rPr>
                        <a:t>What do we know? </a:t>
                      </a:r>
                    </a:p>
                  </a:txBody>
                  <a:tcPr>
                    <a:solidFill>
                      <a:srgbClr val="00263E"/>
                    </a:solidFill>
                  </a:tcPr>
                </a:tc>
                <a:tc>
                  <a:txBody>
                    <a:bodyPr/>
                    <a:lstStyle/>
                    <a:p>
                      <a:r>
                        <a:rPr lang="en-IE" dirty="0">
                          <a:latin typeface="Open Sans" panose="020B0604020202020204" charset="0"/>
                          <a:ea typeface="Open Sans" panose="020B0604020202020204" charset="0"/>
                          <a:cs typeface="Open Sans" panose="020B0604020202020204" charset="0"/>
                        </a:rPr>
                        <a:t>What do we want to find out? </a:t>
                      </a:r>
                    </a:p>
                  </a:txBody>
                  <a:tcPr>
                    <a:solidFill>
                      <a:srgbClr val="00263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a:latin typeface="Open Sans" panose="020B0604020202020204" charset="0"/>
                          <a:ea typeface="Open Sans" panose="020B0604020202020204" charset="0"/>
                          <a:cs typeface="Open Sans" panose="020B0604020202020204" charset="0"/>
                        </a:rPr>
                        <a:t>What have we learned? </a:t>
                      </a:r>
                    </a:p>
                    <a:p>
                      <a:endParaRPr lang="en-IE" dirty="0">
                        <a:latin typeface="Open Sans" panose="020B0604020202020204" charset="0"/>
                        <a:ea typeface="Open Sans" panose="020B0604020202020204" charset="0"/>
                        <a:cs typeface="Open Sans" panose="020B0604020202020204" charset="0"/>
                      </a:endParaRPr>
                    </a:p>
                  </a:txBody>
                  <a:tcPr>
                    <a:solidFill>
                      <a:srgbClr val="00263E"/>
                    </a:solidFill>
                  </a:tcPr>
                </a:tc>
                <a:extLst>
                  <a:ext uri="{0D108BD9-81ED-4DB2-BD59-A6C34878D82A}">
                    <a16:rowId xmlns:a16="http://schemas.microsoft.com/office/drawing/2014/main" val="1004475258"/>
                  </a:ext>
                </a:extLst>
              </a:tr>
              <a:tr h="331293">
                <a:tc>
                  <a:txBody>
                    <a:bodyPr/>
                    <a:lstStyle/>
                    <a:p>
                      <a:endParaRPr lang="en-IE" dirty="0"/>
                    </a:p>
                  </a:txBody>
                  <a:tcPr/>
                </a:tc>
                <a:tc>
                  <a:txBody>
                    <a:bodyPr/>
                    <a:lstStyle/>
                    <a:p>
                      <a:endParaRPr lang="en-IE" dirty="0"/>
                    </a:p>
                  </a:txBody>
                  <a:tcPr/>
                </a:tc>
                <a:tc>
                  <a:txBody>
                    <a:bodyPr/>
                    <a:lstStyle/>
                    <a:p>
                      <a:endParaRPr lang="en-IE" dirty="0"/>
                    </a:p>
                  </a:txBody>
                  <a:tcPr/>
                </a:tc>
                <a:extLst>
                  <a:ext uri="{0D108BD9-81ED-4DB2-BD59-A6C34878D82A}">
                    <a16:rowId xmlns:a16="http://schemas.microsoft.com/office/drawing/2014/main" val="1252242040"/>
                  </a:ext>
                </a:extLst>
              </a:tr>
              <a:tr h="331293">
                <a:tc>
                  <a:txBody>
                    <a:bodyPr/>
                    <a:lstStyle/>
                    <a:p>
                      <a:endParaRPr lang="en-IE" dirty="0"/>
                    </a:p>
                  </a:txBody>
                  <a:tcPr/>
                </a:tc>
                <a:tc>
                  <a:txBody>
                    <a:bodyPr/>
                    <a:lstStyle/>
                    <a:p>
                      <a:endParaRPr lang="en-IE" dirty="0"/>
                    </a:p>
                  </a:txBody>
                  <a:tcPr/>
                </a:tc>
                <a:tc>
                  <a:txBody>
                    <a:bodyPr/>
                    <a:lstStyle/>
                    <a:p>
                      <a:endParaRPr lang="en-IE" dirty="0"/>
                    </a:p>
                  </a:txBody>
                  <a:tcPr/>
                </a:tc>
                <a:extLst>
                  <a:ext uri="{0D108BD9-81ED-4DB2-BD59-A6C34878D82A}">
                    <a16:rowId xmlns:a16="http://schemas.microsoft.com/office/drawing/2014/main" val="4080393657"/>
                  </a:ext>
                </a:extLst>
              </a:tr>
              <a:tr h="331293">
                <a:tc>
                  <a:txBody>
                    <a:bodyPr/>
                    <a:lstStyle/>
                    <a:p>
                      <a:endParaRPr lang="en-IE" dirty="0"/>
                    </a:p>
                  </a:txBody>
                  <a:tcPr/>
                </a:tc>
                <a:tc>
                  <a:txBody>
                    <a:bodyPr/>
                    <a:lstStyle/>
                    <a:p>
                      <a:endParaRPr lang="en-IE" dirty="0"/>
                    </a:p>
                  </a:txBody>
                  <a:tcPr/>
                </a:tc>
                <a:tc>
                  <a:txBody>
                    <a:bodyPr/>
                    <a:lstStyle/>
                    <a:p>
                      <a:endParaRPr lang="en-IE" dirty="0"/>
                    </a:p>
                  </a:txBody>
                  <a:tcPr/>
                </a:tc>
                <a:extLst>
                  <a:ext uri="{0D108BD9-81ED-4DB2-BD59-A6C34878D82A}">
                    <a16:rowId xmlns:a16="http://schemas.microsoft.com/office/drawing/2014/main" val="1254669672"/>
                  </a:ext>
                </a:extLst>
              </a:tr>
              <a:tr h="331293">
                <a:tc>
                  <a:txBody>
                    <a:bodyPr/>
                    <a:lstStyle/>
                    <a:p>
                      <a:endParaRPr lang="en-IE" dirty="0"/>
                    </a:p>
                  </a:txBody>
                  <a:tcPr/>
                </a:tc>
                <a:tc>
                  <a:txBody>
                    <a:bodyPr/>
                    <a:lstStyle/>
                    <a:p>
                      <a:endParaRPr lang="en-IE" dirty="0"/>
                    </a:p>
                  </a:txBody>
                  <a:tcPr/>
                </a:tc>
                <a:tc>
                  <a:txBody>
                    <a:bodyPr/>
                    <a:lstStyle/>
                    <a:p>
                      <a:endParaRPr lang="en-IE" dirty="0"/>
                    </a:p>
                  </a:txBody>
                  <a:tcPr/>
                </a:tc>
                <a:extLst>
                  <a:ext uri="{0D108BD9-81ED-4DB2-BD59-A6C34878D82A}">
                    <a16:rowId xmlns:a16="http://schemas.microsoft.com/office/drawing/2014/main" val="1561085510"/>
                  </a:ext>
                </a:extLst>
              </a:tr>
              <a:tr h="331293">
                <a:tc>
                  <a:txBody>
                    <a:bodyPr/>
                    <a:lstStyle/>
                    <a:p>
                      <a:endParaRPr lang="en-IE" dirty="0"/>
                    </a:p>
                  </a:txBody>
                  <a:tcPr/>
                </a:tc>
                <a:tc>
                  <a:txBody>
                    <a:bodyPr/>
                    <a:lstStyle/>
                    <a:p>
                      <a:endParaRPr lang="en-IE" dirty="0"/>
                    </a:p>
                  </a:txBody>
                  <a:tcPr/>
                </a:tc>
                <a:tc>
                  <a:txBody>
                    <a:bodyPr/>
                    <a:lstStyle/>
                    <a:p>
                      <a:endParaRPr lang="en-IE" dirty="0"/>
                    </a:p>
                  </a:txBody>
                  <a:tcPr/>
                </a:tc>
                <a:extLst>
                  <a:ext uri="{0D108BD9-81ED-4DB2-BD59-A6C34878D82A}">
                    <a16:rowId xmlns:a16="http://schemas.microsoft.com/office/drawing/2014/main" val="1321241466"/>
                  </a:ext>
                </a:extLst>
              </a:tr>
              <a:tr h="331293">
                <a:tc>
                  <a:txBody>
                    <a:bodyPr/>
                    <a:lstStyle/>
                    <a:p>
                      <a:endParaRPr lang="en-IE" dirty="0"/>
                    </a:p>
                  </a:txBody>
                  <a:tcPr/>
                </a:tc>
                <a:tc>
                  <a:txBody>
                    <a:bodyPr/>
                    <a:lstStyle/>
                    <a:p>
                      <a:endParaRPr lang="en-IE" dirty="0"/>
                    </a:p>
                  </a:txBody>
                  <a:tcPr/>
                </a:tc>
                <a:tc>
                  <a:txBody>
                    <a:bodyPr/>
                    <a:lstStyle/>
                    <a:p>
                      <a:endParaRPr lang="en-IE" dirty="0"/>
                    </a:p>
                  </a:txBody>
                  <a:tcPr/>
                </a:tc>
                <a:extLst>
                  <a:ext uri="{0D108BD9-81ED-4DB2-BD59-A6C34878D82A}">
                    <a16:rowId xmlns:a16="http://schemas.microsoft.com/office/drawing/2014/main" val="1182291619"/>
                  </a:ext>
                </a:extLst>
              </a:tr>
              <a:tr h="331293">
                <a:tc>
                  <a:txBody>
                    <a:bodyPr/>
                    <a:lstStyle/>
                    <a:p>
                      <a:endParaRPr lang="en-IE" dirty="0"/>
                    </a:p>
                  </a:txBody>
                  <a:tcPr/>
                </a:tc>
                <a:tc>
                  <a:txBody>
                    <a:bodyPr/>
                    <a:lstStyle/>
                    <a:p>
                      <a:endParaRPr lang="en-IE" dirty="0"/>
                    </a:p>
                  </a:txBody>
                  <a:tcPr/>
                </a:tc>
                <a:tc>
                  <a:txBody>
                    <a:bodyPr/>
                    <a:lstStyle/>
                    <a:p>
                      <a:endParaRPr lang="en-IE" dirty="0"/>
                    </a:p>
                  </a:txBody>
                  <a:tcPr/>
                </a:tc>
                <a:extLst>
                  <a:ext uri="{0D108BD9-81ED-4DB2-BD59-A6C34878D82A}">
                    <a16:rowId xmlns:a16="http://schemas.microsoft.com/office/drawing/2014/main" val="4127657574"/>
                  </a:ext>
                </a:extLst>
              </a:tr>
              <a:tr h="331293">
                <a:tc>
                  <a:txBody>
                    <a:bodyPr/>
                    <a:lstStyle/>
                    <a:p>
                      <a:endParaRPr lang="en-IE" dirty="0"/>
                    </a:p>
                  </a:txBody>
                  <a:tcPr/>
                </a:tc>
                <a:tc>
                  <a:txBody>
                    <a:bodyPr/>
                    <a:lstStyle/>
                    <a:p>
                      <a:endParaRPr lang="en-IE" dirty="0"/>
                    </a:p>
                  </a:txBody>
                  <a:tcPr/>
                </a:tc>
                <a:tc>
                  <a:txBody>
                    <a:bodyPr/>
                    <a:lstStyle/>
                    <a:p>
                      <a:endParaRPr lang="en-IE" dirty="0"/>
                    </a:p>
                  </a:txBody>
                  <a:tcPr/>
                </a:tc>
                <a:extLst>
                  <a:ext uri="{0D108BD9-81ED-4DB2-BD59-A6C34878D82A}">
                    <a16:rowId xmlns:a16="http://schemas.microsoft.com/office/drawing/2014/main" val="1012111860"/>
                  </a:ext>
                </a:extLst>
              </a:tr>
            </a:tbl>
          </a:graphicData>
        </a:graphic>
      </p:graphicFrame>
    </p:spTree>
    <p:extLst>
      <p:ext uri="{BB962C8B-B14F-4D97-AF65-F5344CB8AC3E}">
        <p14:creationId xmlns:p14="http://schemas.microsoft.com/office/powerpoint/2010/main" val="3510531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0D3D4"/>
        </a:solidFill>
        <a:effectLst/>
      </p:bgPr>
    </p:bg>
    <p:spTree>
      <p:nvGrpSpPr>
        <p:cNvPr id="1" name="Shape 106"/>
        <p:cNvGrpSpPr/>
        <p:nvPr/>
      </p:nvGrpSpPr>
      <p:grpSpPr>
        <a:xfrm>
          <a:off x="0" y="0"/>
          <a:ext cx="0" cy="0"/>
          <a:chOff x="0" y="0"/>
          <a:chExt cx="0" cy="0"/>
        </a:xfrm>
      </p:grpSpPr>
      <p:sp>
        <p:nvSpPr>
          <p:cNvPr id="6" name="Google Shape;107;p17">
            <a:extLst>
              <a:ext uri="{FF2B5EF4-FFF2-40B4-BE49-F238E27FC236}">
                <a16:creationId xmlns:a16="http://schemas.microsoft.com/office/drawing/2014/main" id="{6425C8D1-8067-40B2-B6ED-F621E25B85F8}"/>
              </a:ext>
            </a:extLst>
          </p:cNvPr>
          <p:cNvSpPr txBox="1">
            <a:spLocks/>
          </p:cNvSpPr>
          <p:nvPr/>
        </p:nvSpPr>
        <p:spPr>
          <a:xfrm>
            <a:off x="5036024" y="575950"/>
            <a:ext cx="3766782" cy="6114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Open Sans"/>
              <a:buNone/>
              <a:defRPr sz="30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9pPr>
          </a:lstStyle>
          <a:p>
            <a:r>
              <a:rPr lang="en-IE" sz="2800" dirty="0">
                <a:latin typeface="TyStencil Pro Medium" panose="02000605080000020003" pitchFamily="50" charset="0"/>
              </a:rPr>
              <a:t>How the story ends</a:t>
            </a:r>
            <a:br>
              <a:rPr lang="en-IE" dirty="0">
                <a:latin typeface="TyStencil Pro Medium" panose="02000605080000020003" pitchFamily="50" charset="0"/>
              </a:rPr>
            </a:br>
            <a:br>
              <a:rPr lang="en-IE" dirty="0">
                <a:latin typeface="TyStencil Pro Medium" panose="02000605080000020003" pitchFamily="50" charset="0"/>
              </a:rPr>
            </a:br>
            <a:endParaRPr lang="en-IE" sz="1200" dirty="0"/>
          </a:p>
        </p:txBody>
      </p:sp>
      <p:sp>
        <p:nvSpPr>
          <p:cNvPr id="111" name="Google Shape;111;p1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bg2"/>
                </a:solidFill>
              </a:rPr>
              <a:t>17</a:t>
            </a:fld>
            <a:endParaRPr dirty="0">
              <a:solidFill>
                <a:schemeClr val="bg2"/>
              </a:solidFill>
            </a:endParaRPr>
          </a:p>
        </p:txBody>
      </p:sp>
      <p:pic>
        <p:nvPicPr>
          <p:cNvPr id="3" name="Picture 2" descr="A large group of people in a cave&#10;&#10;Description automatically generated with low confidence">
            <a:extLst>
              <a:ext uri="{FF2B5EF4-FFF2-40B4-BE49-F238E27FC236}">
                <a16:creationId xmlns:a16="http://schemas.microsoft.com/office/drawing/2014/main" id="{1CC01E53-CFE3-4F8A-AA32-048641507DD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736037"/>
            <a:ext cx="4952916" cy="3008273"/>
          </a:xfrm>
          <a:prstGeom prst="rect">
            <a:avLst/>
          </a:prstGeom>
        </p:spPr>
      </p:pic>
      <p:sp>
        <p:nvSpPr>
          <p:cNvPr id="8" name="TextBox 7">
            <a:extLst>
              <a:ext uri="{FF2B5EF4-FFF2-40B4-BE49-F238E27FC236}">
                <a16:creationId xmlns:a16="http://schemas.microsoft.com/office/drawing/2014/main" id="{A135346A-C6F2-418F-8AFA-D18C22D2EE72}"/>
              </a:ext>
            </a:extLst>
          </p:cNvPr>
          <p:cNvSpPr txBox="1"/>
          <p:nvPr/>
        </p:nvSpPr>
        <p:spPr>
          <a:xfrm>
            <a:off x="5036024" y="1152953"/>
            <a:ext cx="3671248" cy="2092881"/>
          </a:xfrm>
          <a:prstGeom prst="rect">
            <a:avLst/>
          </a:prstGeom>
          <a:noFill/>
        </p:spPr>
        <p:txBody>
          <a:bodyPr wrap="square" rtlCol="0">
            <a:spAutoFit/>
          </a:bodyPr>
          <a:lstStyle/>
          <a:p>
            <a:pPr marL="0" indent="0">
              <a:buNone/>
            </a:pPr>
            <a:r>
              <a:rPr lang="en-GB" sz="1000" dirty="0">
                <a:latin typeface="Open Sans" panose="020B0604020202020204" charset="0"/>
                <a:ea typeface="Open Sans" panose="020B0604020202020204" charset="0"/>
                <a:cs typeface="Open Sans" panose="020B0604020202020204" charset="0"/>
              </a:rPr>
              <a:t>Strongbow and his army go on to capture the towns of Wexford and Dublin – this is the first Norman invasion of Ireland.</a:t>
            </a:r>
          </a:p>
          <a:p>
            <a:pPr marL="0" indent="0">
              <a:buNone/>
            </a:pPr>
            <a:endParaRPr lang="en-GB" sz="1000" dirty="0">
              <a:latin typeface="Open Sans" panose="020B0604020202020204" charset="0"/>
              <a:ea typeface="Open Sans" panose="020B0604020202020204" charset="0"/>
              <a:cs typeface="Open Sans" panose="020B0604020202020204" charset="0"/>
            </a:endParaRPr>
          </a:p>
          <a:p>
            <a:pPr marL="0" indent="0">
              <a:buNone/>
            </a:pPr>
            <a:r>
              <a:rPr lang="en-GB" sz="1000" dirty="0">
                <a:latin typeface="Open Sans" panose="020B0604020202020204" charset="0"/>
                <a:ea typeface="Open Sans" panose="020B0604020202020204" charset="0"/>
                <a:cs typeface="Open Sans" panose="020B0604020202020204" charset="0"/>
              </a:rPr>
              <a:t>In 1171, one year later, Diarmaid dies and Strongbow becomes the king of Leinster.</a:t>
            </a:r>
          </a:p>
          <a:p>
            <a:pPr marL="0" indent="0">
              <a:buNone/>
            </a:pPr>
            <a:endParaRPr lang="en-GB" sz="1000" dirty="0">
              <a:latin typeface="Open Sans" panose="020B0604020202020204" charset="0"/>
              <a:ea typeface="Open Sans" panose="020B0604020202020204" charset="0"/>
              <a:cs typeface="Open Sans" panose="020B0604020202020204" charset="0"/>
            </a:endParaRPr>
          </a:p>
          <a:p>
            <a:pPr marL="0" indent="0">
              <a:buNone/>
            </a:pPr>
            <a:r>
              <a:rPr lang="en-GB" sz="1000" dirty="0">
                <a:latin typeface="Open Sans" panose="020B0604020202020204" charset="0"/>
                <a:ea typeface="Open Sans" panose="020B0604020202020204" charset="0"/>
                <a:cs typeface="Open Sans" panose="020B0604020202020204" charset="0"/>
              </a:rPr>
              <a:t>Aoife and Strongbow have two children – Gilbert and Isabella.</a:t>
            </a:r>
          </a:p>
          <a:p>
            <a:pPr marL="0" indent="0">
              <a:buNone/>
            </a:pPr>
            <a:endParaRPr lang="en-GB" sz="1000" dirty="0">
              <a:latin typeface="Open Sans" panose="020B0604020202020204" charset="0"/>
              <a:ea typeface="Open Sans" panose="020B0604020202020204" charset="0"/>
              <a:cs typeface="Open Sans" panose="020B0604020202020204" charset="0"/>
            </a:endParaRPr>
          </a:p>
          <a:p>
            <a:pPr marL="0" indent="0">
              <a:buNone/>
            </a:pPr>
            <a:r>
              <a:rPr lang="en-GB" sz="1000" dirty="0">
                <a:latin typeface="Open Sans" panose="020B0604020202020204" charset="0"/>
                <a:ea typeface="Open Sans" panose="020B0604020202020204" charset="0"/>
                <a:cs typeface="Open Sans" panose="020B0604020202020204" charset="0"/>
              </a:rPr>
              <a:t>King Henry II, fearing Strongbow was becoming too powerful, comes to Ireland and declares himself Lord of Ireland – he is the first English king to set foot in Ireland.</a:t>
            </a:r>
          </a:p>
        </p:txBody>
      </p:sp>
    </p:spTree>
    <p:extLst>
      <p:ext uri="{BB962C8B-B14F-4D97-AF65-F5344CB8AC3E}">
        <p14:creationId xmlns:p14="http://schemas.microsoft.com/office/powerpoint/2010/main" val="3789868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0D3D4"/>
        </a:solidFill>
        <a:effectLst/>
      </p:bgPr>
    </p:bg>
    <p:spTree>
      <p:nvGrpSpPr>
        <p:cNvPr id="1" name="Shape 106"/>
        <p:cNvGrpSpPr/>
        <p:nvPr/>
      </p:nvGrpSpPr>
      <p:grpSpPr>
        <a:xfrm>
          <a:off x="0" y="0"/>
          <a:ext cx="0" cy="0"/>
          <a:chOff x="0" y="0"/>
          <a:chExt cx="0" cy="0"/>
        </a:xfrm>
      </p:grpSpPr>
      <p:sp>
        <p:nvSpPr>
          <p:cNvPr id="6" name="Google Shape;107;p17">
            <a:extLst>
              <a:ext uri="{FF2B5EF4-FFF2-40B4-BE49-F238E27FC236}">
                <a16:creationId xmlns:a16="http://schemas.microsoft.com/office/drawing/2014/main" id="{6425C8D1-8067-40B2-B6ED-F621E25B85F8}"/>
              </a:ext>
            </a:extLst>
          </p:cNvPr>
          <p:cNvSpPr txBox="1">
            <a:spLocks/>
          </p:cNvSpPr>
          <p:nvPr/>
        </p:nvSpPr>
        <p:spPr>
          <a:xfrm>
            <a:off x="5036024" y="575950"/>
            <a:ext cx="3766782" cy="6114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Open Sans"/>
              <a:buNone/>
              <a:defRPr sz="30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9pPr>
          </a:lstStyle>
          <a:p>
            <a:r>
              <a:rPr lang="en-IE" sz="2800" dirty="0">
                <a:latin typeface="TyStencil Pro Medium" panose="02000605080000020003" pitchFamily="50" charset="0"/>
              </a:rPr>
              <a:t>Daniel </a:t>
            </a:r>
            <a:r>
              <a:rPr lang="en-IE" sz="2800" dirty="0" err="1">
                <a:latin typeface="TyStencil Pro Medium" panose="02000605080000020003" pitchFamily="50" charset="0"/>
              </a:rPr>
              <a:t>Maclise</a:t>
            </a:r>
            <a:r>
              <a:rPr lang="en-IE" sz="2800" dirty="0">
                <a:latin typeface="TyStencil Pro Medium" panose="02000605080000020003" pitchFamily="50" charset="0"/>
              </a:rPr>
              <a:t> </a:t>
            </a:r>
            <a:br>
              <a:rPr lang="en-IE" dirty="0">
                <a:latin typeface="TyStencil Pro Medium" panose="02000605080000020003" pitchFamily="50" charset="0"/>
              </a:rPr>
            </a:br>
            <a:br>
              <a:rPr lang="en-IE" dirty="0">
                <a:latin typeface="TyStencil Pro Medium" panose="02000605080000020003" pitchFamily="50" charset="0"/>
              </a:rPr>
            </a:br>
            <a:endParaRPr lang="en-IE" sz="1200" dirty="0"/>
          </a:p>
        </p:txBody>
      </p:sp>
      <p:sp>
        <p:nvSpPr>
          <p:cNvPr id="111" name="Google Shape;111;p1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bg2"/>
                </a:solidFill>
              </a:rPr>
              <a:t>18</a:t>
            </a:fld>
            <a:endParaRPr dirty="0">
              <a:solidFill>
                <a:schemeClr val="bg2"/>
              </a:solidFill>
            </a:endParaRPr>
          </a:p>
        </p:txBody>
      </p:sp>
      <p:sp>
        <p:nvSpPr>
          <p:cNvPr id="8" name="TextBox 7">
            <a:extLst>
              <a:ext uri="{FF2B5EF4-FFF2-40B4-BE49-F238E27FC236}">
                <a16:creationId xmlns:a16="http://schemas.microsoft.com/office/drawing/2014/main" id="{A135346A-C6F2-418F-8AFA-D18C22D2EE72}"/>
              </a:ext>
            </a:extLst>
          </p:cNvPr>
          <p:cNvSpPr txBox="1"/>
          <p:nvPr/>
        </p:nvSpPr>
        <p:spPr>
          <a:xfrm>
            <a:off x="5036024" y="1152953"/>
            <a:ext cx="3671248" cy="2708434"/>
          </a:xfrm>
          <a:prstGeom prst="rect">
            <a:avLst/>
          </a:prstGeom>
          <a:noFill/>
        </p:spPr>
        <p:txBody>
          <a:bodyPr wrap="square" rtlCol="0">
            <a:spAutoFit/>
          </a:bodyPr>
          <a:lstStyle/>
          <a:p>
            <a:pPr marL="0" indent="0">
              <a:buNone/>
            </a:pPr>
            <a:r>
              <a:rPr lang="en-GB" sz="1000" dirty="0" err="1">
                <a:latin typeface="Open Sans" panose="020B0604020202020204" charset="0"/>
                <a:ea typeface="Open Sans" panose="020B0604020202020204" charset="0"/>
                <a:cs typeface="Open Sans" panose="020B0604020202020204" charset="0"/>
              </a:rPr>
              <a:t>Maclise</a:t>
            </a:r>
            <a:r>
              <a:rPr lang="en-GB" sz="1000" dirty="0">
                <a:latin typeface="Open Sans" panose="020B0604020202020204" charset="0"/>
                <a:ea typeface="Open Sans" panose="020B0604020202020204" charset="0"/>
                <a:cs typeface="Open Sans" panose="020B0604020202020204" charset="0"/>
              </a:rPr>
              <a:t> was a historian and painter from Co. Cork. He lived from 1806 to 1870. He spent most of his adult life living in England. </a:t>
            </a:r>
          </a:p>
          <a:p>
            <a:pPr marL="0" indent="0">
              <a:buNone/>
            </a:pPr>
            <a:endParaRPr lang="en-GB" sz="1000" dirty="0">
              <a:latin typeface="Open Sans" panose="020B0604020202020204" charset="0"/>
              <a:ea typeface="Open Sans" panose="020B0604020202020204" charset="0"/>
              <a:cs typeface="Open Sans" panose="020B0604020202020204" charset="0"/>
            </a:endParaRPr>
          </a:p>
          <a:p>
            <a:pPr marL="0" indent="0">
              <a:buNone/>
            </a:pPr>
            <a:r>
              <a:rPr lang="en-GB" sz="1000" dirty="0">
                <a:latin typeface="Open Sans" panose="020B0604020202020204" charset="0"/>
                <a:ea typeface="Open Sans" panose="020B0604020202020204" charset="0"/>
                <a:cs typeface="Open Sans" panose="020B0604020202020204" charset="0"/>
              </a:rPr>
              <a:t>His education in Cork was of the plainest kind, but he was very interested in culture and reading, and he was anxious to become an artist. His father, however, got him a job working in the bank, where he remained for two years, before leaving to study at the Cork School of Art. </a:t>
            </a:r>
          </a:p>
          <a:p>
            <a:pPr marL="0" indent="0">
              <a:buNone/>
            </a:pPr>
            <a:endParaRPr lang="en-GB" sz="1000" dirty="0">
              <a:latin typeface="Open Sans" panose="020B0604020202020204" charset="0"/>
              <a:ea typeface="Open Sans" panose="020B0604020202020204" charset="0"/>
              <a:cs typeface="Open Sans" panose="020B0604020202020204" charset="0"/>
            </a:endParaRPr>
          </a:p>
          <a:p>
            <a:pPr marL="0" indent="0">
              <a:buNone/>
            </a:pPr>
            <a:r>
              <a:rPr lang="en-GB" sz="1000" dirty="0">
                <a:latin typeface="Open Sans" panose="020B0604020202020204" charset="0"/>
                <a:ea typeface="Open Sans" panose="020B0604020202020204" charset="0"/>
                <a:cs typeface="Open Sans" panose="020B0604020202020204" charset="0"/>
              </a:rPr>
              <a:t>He became a well known artist and was particularly good at drawing people. He drew caricatures of famous people for a magazine. He also designed illustrations for several of Dickens's Christmas books. </a:t>
            </a:r>
          </a:p>
          <a:p>
            <a:pPr marL="0" indent="0">
              <a:buNone/>
            </a:pPr>
            <a:endParaRPr lang="en-GB" sz="1000" dirty="0">
              <a:latin typeface="Open Sans" panose="020B0604020202020204" charset="0"/>
              <a:ea typeface="Open Sans" panose="020B0604020202020204" charset="0"/>
              <a:cs typeface="Open Sans" panose="020B0604020202020204" charset="0"/>
            </a:endParaRPr>
          </a:p>
          <a:p>
            <a:pPr marL="0" indent="0">
              <a:buNone/>
            </a:pPr>
            <a:r>
              <a:rPr lang="en-GB" sz="1000" dirty="0">
                <a:latin typeface="Open Sans" panose="020B0604020202020204" charset="0"/>
                <a:ea typeface="Open Sans" panose="020B0604020202020204" charset="0"/>
                <a:cs typeface="Open Sans" panose="020B0604020202020204" charset="0"/>
              </a:rPr>
              <a:t>He died of acute pneumonia on 25 April 1870 at his home in England. </a:t>
            </a:r>
          </a:p>
        </p:txBody>
      </p:sp>
      <p:pic>
        <p:nvPicPr>
          <p:cNvPr id="4" name="Picture 3" descr="A person in a suit&#10;&#10;Description automatically generated with medium confidence">
            <a:extLst>
              <a:ext uri="{FF2B5EF4-FFF2-40B4-BE49-F238E27FC236}">
                <a16:creationId xmlns:a16="http://schemas.microsoft.com/office/drawing/2014/main" id="{265537CF-FC6C-4444-97DB-C3311F6DCE3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3953029" cy="5143500"/>
          </a:xfrm>
          <a:prstGeom prst="rect">
            <a:avLst/>
          </a:prstGeom>
        </p:spPr>
      </p:pic>
    </p:spTree>
    <p:extLst>
      <p:ext uri="{BB962C8B-B14F-4D97-AF65-F5344CB8AC3E}">
        <p14:creationId xmlns:p14="http://schemas.microsoft.com/office/powerpoint/2010/main" val="1273810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0D3D4"/>
        </a:solidFill>
        <a:effectLst/>
      </p:bgPr>
    </p:bg>
    <p:spTree>
      <p:nvGrpSpPr>
        <p:cNvPr id="1" name="Shape 73"/>
        <p:cNvGrpSpPr/>
        <p:nvPr/>
      </p:nvGrpSpPr>
      <p:grpSpPr>
        <a:xfrm>
          <a:off x="0" y="0"/>
          <a:ext cx="0" cy="0"/>
          <a:chOff x="0" y="0"/>
          <a:chExt cx="0" cy="0"/>
        </a:xfrm>
      </p:grpSpPr>
      <p:sp>
        <p:nvSpPr>
          <p:cNvPr id="75" name="Google Shape;75;p1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TyStencil Pro Medium" panose="02000605080000020003" pitchFamily="50" charset="0"/>
              </a:rPr>
              <a:t>Additional Activities </a:t>
            </a:r>
            <a:endParaRPr dirty="0">
              <a:latin typeface="TyStencil Pro Medium" panose="02000605080000020003" pitchFamily="50" charset="0"/>
            </a:endParaRPr>
          </a:p>
        </p:txBody>
      </p:sp>
      <p:sp>
        <p:nvSpPr>
          <p:cNvPr id="76" name="Google Shape;76;p14"/>
          <p:cNvSpPr txBox="1">
            <a:spLocks noGrp="1"/>
          </p:cNvSpPr>
          <p:nvPr>
            <p:ph type="body" idx="1"/>
          </p:nvPr>
        </p:nvSpPr>
        <p:spPr>
          <a:xfrm>
            <a:off x="2400250" y="1359825"/>
            <a:ext cx="3160200" cy="3328800"/>
          </a:xfrm>
          <a:prstGeom prst="rect">
            <a:avLst/>
          </a:prstGeom>
        </p:spPr>
        <p:txBody>
          <a:bodyPr spcFirstLastPara="1" wrap="square" lIns="91425" tIns="91425" rIns="91425" bIns="91425" anchor="t" anchorCtr="0">
            <a:noAutofit/>
          </a:bodyPr>
          <a:lstStyle/>
          <a:p>
            <a:pPr marL="0" indent="0">
              <a:buNone/>
            </a:pPr>
            <a:r>
              <a:rPr lang="en-GB" sz="1000" b="1" dirty="0"/>
              <a:t>Primary Language - Oral / Writing / Reading</a:t>
            </a:r>
          </a:p>
          <a:p>
            <a:pPr marL="171450" indent="-171450">
              <a:buFont typeface="Arial" panose="020B0604020202020204" pitchFamily="34" charset="0"/>
              <a:buChar char="•"/>
            </a:pPr>
            <a:r>
              <a:rPr lang="en-GB" sz="1000" dirty="0"/>
              <a:t>Tell this story in 3 parts </a:t>
            </a:r>
          </a:p>
          <a:p>
            <a:pPr marL="171450" indent="-171450">
              <a:buFont typeface="Courier New" panose="02070309020205020404" pitchFamily="49" charset="0"/>
              <a:buChar char="o"/>
            </a:pPr>
            <a:r>
              <a:rPr lang="en-GB" sz="1000" dirty="0"/>
              <a:t>What happened just before the wedding</a:t>
            </a:r>
          </a:p>
          <a:p>
            <a:pPr marL="171450" indent="-171450">
              <a:buFont typeface="Courier New" panose="02070309020205020404" pitchFamily="49" charset="0"/>
              <a:buChar char="o"/>
            </a:pPr>
            <a:r>
              <a:rPr lang="en-GB" sz="1000" dirty="0"/>
              <a:t>Describe what’s happening in the painting</a:t>
            </a:r>
          </a:p>
          <a:p>
            <a:pPr marL="171450" indent="-171450">
              <a:buFont typeface="Courier New" panose="02070309020205020404" pitchFamily="49" charset="0"/>
              <a:buChar char="o"/>
            </a:pPr>
            <a:r>
              <a:rPr lang="en-GB" sz="1000" dirty="0"/>
              <a:t>Predict what will happen next</a:t>
            </a:r>
          </a:p>
          <a:p>
            <a:pPr marL="171450" indent="-171450">
              <a:buFont typeface="Arial" panose="020B0604020202020204" pitchFamily="34" charset="0"/>
              <a:buChar char="•"/>
            </a:pPr>
            <a:r>
              <a:rPr lang="en-GB" sz="1000" dirty="0"/>
              <a:t>Life as a Norman solider - In the story Strongbow arrives in Ireland with his soldiers. Think about what it might have been like to arrive into Ireland as one of his soldiers – write a diary entry of the day you arrived in Waterford. </a:t>
            </a:r>
          </a:p>
          <a:p>
            <a:pPr marL="171450" indent="-171450">
              <a:buFont typeface="Arial" panose="020B0604020202020204" pitchFamily="34" charset="0"/>
              <a:buChar char="•"/>
            </a:pPr>
            <a:endParaRPr lang="en-GB" sz="1000" dirty="0"/>
          </a:p>
          <a:p>
            <a:pPr marL="0" indent="0">
              <a:buNone/>
            </a:pPr>
            <a:r>
              <a:rPr lang="en-GB" sz="1000" b="1" dirty="0"/>
              <a:t>Drama </a:t>
            </a:r>
          </a:p>
          <a:p>
            <a:pPr marL="171450" indent="-171450">
              <a:buFont typeface="Arial" panose="020B0604020202020204" pitchFamily="34" charset="0"/>
              <a:buChar char="•"/>
            </a:pPr>
            <a:r>
              <a:rPr lang="en-GB" sz="1000" dirty="0"/>
              <a:t>Freeze Frame the picture and photograph this for the Gallery - ask pupils to depict the sequence of events through a series of scenes, each representing a character at this significant moment.  </a:t>
            </a:r>
          </a:p>
          <a:p>
            <a:pPr marL="171450" indent="-171450">
              <a:buFont typeface="Arial" panose="020B0604020202020204" pitchFamily="34" charset="0"/>
              <a:buChar char="•"/>
            </a:pPr>
            <a:r>
              <a:rPr lang="en-GB" sz="1000" dirty="0"/>
              <a:t>Conscience Alley (see worksheet)</a:t>
            </a:r>
          </a:p>
          <a:p>
            <a:pPr marL="171450" indent="-171450">
              <a:buFont typeface="Arial" panose="020B0604020202020204" pitchFamily="34" charset="0"/>
              <a:buChar char="•"/>
            </a:pPr>
            <a:r>
              <a:rPr lang="en-GB" sz="1000" dirty="0"/>
              <a:t>Dramatize each part of your written story</a:t>
            </a:r>
          </a:p>
          <a:p>
            <a:pPr marL="0" indent="0">
              <a:buNone/>
            </a:pPr>
            <a:endParaRPr lang="en-GB" sz="1000" dirty="0"/>
          </a:p>
          <a:p>
            <a:pPr marL="0" lvl="0" indent="0" algn="l" rtl="0">
              <a:spcBef>
                <a:spcPts val="0"/>
              </a:spcBef>
              <a:spcAft>
                <a:spcPts val="0"/>
              </a:spcAft>
              <a:buNone/>
            </a:pPr>
            <a:endParaRPr lang="en-IE" sz="1000" dirty="0"/>
          </a:p>
          <a:p>
            <a:pPr marL="0" lvl="0" indent="0" algn="l" rtl="0">
              <a:spcBef>
                <a:spcPts val="0"/>
              </a:spcBef>
              <a:spcAft>
                <a:spcPts val="0"/>
              </a:spcAft>
              <a:buNone/>
            </a:pPr>
            <a:endParaRPr sz="1000" dirty="0"/>
          </a:p>
          <a:p>
            <a:pPr marL="0" lvl="0" indent="0" algn="l" rtl="0">
              <a:spcBef>
                <a:spcPts val="1600"/>
              </a:spcBef>
              <a:spcAft>
                <a:spcPts val="0"/>
              </a:spcAft>
              <a:buNone/>
            </a:pPr>
            <a:endParaRPr sz="1000" dirty="0"/>
          </a:p>
          <a:p>
            <a:pPr marL="0" lvl="0" indent="0" algn="l" rtl="0">
              <a:spcBef>
                <a:spcPts val="1600"/>
              </a:spcBef>
              <a:spcAft>
                <a:spcPts val="0"/>
              </a:spcAft>
              <a:buClr>
                <a:schemeClr val="dk2"/>
              </a:buClr>
              <a:buSzPts val="1100"/>
              <a:buFont typeface="Arial"/>
              <a:buNone/>
            </a:pPr>
            <a:endParaRPr sz="1000" dirty="0"/>
          </a:p>
          <a:p>
            <a:pPr marL="0" lvl="0" indent="0" algn="l" rtl="0">
              <a:spcBef>
                <a:spcPts val="1600"/>
              </a:spcBef>
              <a:spcAft>
                <a:spcPts val="0"/>
              </a:spcAft>
              <a:buNone/>
            </a:pPr>
            <a:endParaRPr sz="1000" dirty="0"/>
          </a:p>
          <a:p>
            <a:pPr marL="0" lvl="0" indent="0" algn="l" rtl="0">
              <a:spcBef>
                <a:spcPts val="1600"/>
              </a:spcBef>
              <a:spcAft>
                <a:spcPts val="1600"/>
              </a:spcAft>
              <a:buNone/>
            </a:pPr>
            <a:endParaRPr sz="1000" dirty="0"/>
          </a:p>
        </p:txBody>
      </p:sp>
      <p:sp>
        <p:nvSpPr>
          <p:cNvPr id="79" name="Google Shape;79;p1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sp>
        <p:nvSpPr>
          <p:cNvPr id="3" name="Text Placeholder 2">
            <a:extLst>
              <a:ext uri="{FF2B5EF4-FFF2-40B4-BE49-F238E27FC236}">
                <a16:creationId xmlns:a16="http://schemas.microsoft.com/office/drawing/2014/main" id="{7F907DF6-B766-4165-980B-672ECACF2256}"/>
              </a:ext>
            </a:extLst>
          </p:cNvPr>
          <p:cNvSpPr>
            <a:spLocks noGrp="1"/>
          </p:cNvSpPr>
          <p:nvPr>
            <p:ph type="body" idx="2"/>
          </p:nvPr>
        </p:nvSpPr>
        <p:spPr>
          <a:xfrm>
            <a:off x="5650572" y="1359825"/>
            <a:ext cx="3071400" cy="3245250"/>
          </a:xfrm>
        </p:spPr>
        <p:txBody>
          <a:bodyPr/>
          <a:lstStyle/>
          <a:p>
            <a:pPr marL="0" indent="0">
              <a:buNone/>
            </a:pPr>
            <a:r>
              <a:rPr lang="en-GB" sz="1000" b="1" dirty="0"/>
              <a:t>History </a:t>
            </a:r>
          </a:p>
          <a:p>
            <a:pPr marL="171450" indent="-171450">
              <a:buFont typeface="Arial" panose="020B0604020202020204" pitchFamily="34" charset="0"/>
              <a:buChar char="•"/>
            </a:pPr>
            <a:r>
              <a:rPr lang="en-GB" sz="1000" dirty="0"/>
              <a:t>Timeline of events – research and write out the timeline of events</a:t>
            </a:r>
            <a:br>
              <a:rPr lang="en-GB" sz="1000" dirty="0"/>
            </a:br>
            <a:r>
              <a:rPr lang="en-GB" sz="1000" dirty="0"/>
              <a:t>1. </a:t>
            </a:r>
            <a:r>
              <a:rPr lang="en-GB" sz="1000" dirty="0" err="1"/>
              <a:t>Diarmad’s</a:t>
            </a:r>
            <a:r>
              <a:rPr lang="en-GB" sz="1000" dirty="0"/>
              <a:t> trip to England and finding </a:t>
            </a:r>
            <a:r>
              <a:rPr lang="en-GB" sz="1000" dirty="0" err="1"/>
              <a:t>Strongbow</a:t>
            </a:r>
            <a:br>
              <a:rPr lang="en-GB" sz="1000" dirty="0"/>
            </a:br>
            <a:r>
              <a:rPr lang="en-GB" sz="1000" dirty="0"/>
              <a:t>2. Strongbow's arrival and conquering of Ireland</a:t>
            </a:r>
          </a:p>
          <a:p>
            <a:pPr marL="171450" indent="-171450">
              <a:buFont typeface="Arial" panose="020B0604020202020204" pitchFamily="34" charset="0"/>
              <a:buChar char="•"/>
            </a:pPr>
            <a:r>
              <a:rPr lang="en-GB" sz="1000" dirty="0"/>
              <a:t>Research Strongbow – where he is buried</a:t>
            </a:r>
          </a:p>
          <a:p>
            <a:pPr marL="171450" indent="-171450">
              <a:buFont typeface="Arial" panose="020B0604020202020204" pitchFamily="34" charset="0"/>
              <a:buChar char="•"/>
            </a:pPr>
            <a:r>
              <a:rPr lang="en-GB" sz="1000" dirty="0"/>
              <a:t>Motte and Bailey castles – research about life in a Norman castle</a:t>
            </a:r>
          </a:p>
          <a:p>
            <a:pPr marL="171450" indent="-171450">
              <a:buFont typeface="Arial" panose="020B0604020202020204" pitchFamily="34" charset="0"/>
              <a:buChar char="•"/>
            </a:pPr>
            <a:endParaRPr lang="en-GB" sz="1000" dirty="0"/>
          </a:p>
          <a:p>
            <a:pPr marL="0" indent="0">
              <a:buNone/>
            </a:pPr>
            <a:r>
              <a:rPr lang="en-GB" sz="1000" b="1" dirty="0"/>
              <a:t>Geography</a:t>
            </a:r>
          </a:p>
          <a:p>
            <a:pPr marL="171450" indent="-171450">
              <a:buFont typeface="Arial" panose="020B0604020202020204" pitchFamily="34" charset="0"/>
              <a:buChar char="•"/>
            </a:pPr>
            <a:r>
              <a:rPr lang="en-GB" sz="1000" dirty="0"/>
              <a:t>On a map of Ireland, map out Strongbow’s arrival and travels through Ireland</a:t>
            </a:r>
          </a:p>
          <a:p>
            <a:pPr marL="0" indent="0">
              <a:buNone/>
            </a:pPr>
            <a:endParaRPr lang="en-GB" sz="1000" b="1" dirty="0"/>
          </a:p>
          <a:p>
            <a:pPr marL="171450" indent="-171450">
              <a:buFont typeface="Arial" panose="020B0604020202020204" pitchFamily="34" charset="0"/>
              <a:buChar char="•"/>
            </a:pPr>
            <a:endParaRPr lang="en-GB" sz="1000" dirty="0"/>
          </a:p>
          <a:p>
            <a:endParaRPr lang="en-IE" sz="1000" dirty="0"/>
          </a:p>
        </p:txBody>
      </p:sp>
    </p:spTree>
    <p:extLst>
      <p:ext uri="{BB962C8B-B14F-4D97-AF65-F5344CB8AC3E}">
        <p14:creationId xmlns:p14="http://schemas.microsoft.com/office/powerpoint/2010/main" val="2537981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0D3D4"/>
        </a:solidFill>
        <a:effectLst/>
      </p:bgPr>
    </p:bg>
    <p:spTree>
      <p:nvGrpSpPr>
        <p:cNvPr id="1" name="Shape 73"/>
        <p:cNvGrpSpPr/>
        <p:nvPr/>
      </p:nvGrpSpPr>
      <p:grpSpPr>
        <a:xfrm>
          <a:off x="0" y="0"/>
          <a:ext cx="0" cy="0"/>
          <a:chOff x="0" y="0"/>
          <a:chExt cx="0" cy="0"/>
        </a:xfrm>
      </p:grpSpPr>
      <p:sp>
        <p:nvSpPr>
          <p:cNvPr id="75" name="Google Shape;75;p1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TyStencil Pro Medium" panose="02000605080000020003" pitchFamily="50" charset="0"/>
              </a:rPr>
              <a:t>Introduction</a:t>
            </a:r>
            <a:endParaRPr dirty="0">
              <a:latin typeface="TyStencil Pro Medium" panose="02000605080000020003" pitchFamily="50" charset="0"/>
            </a:endParaRPr>
          </a:p>
        </p:txBody>
      </p:sp>
      <p:sp>
        <p:nvSpPr>
          <p:cNvPr id="76" name="Google Shape;76;p14"/>
          <p:cNvSpPr txBox="1">
            <a:spLocks noGrp="1"/>
          </p:cNvSpPr>
          <p:nvPr>
            <p:ph type="body" idx="1"/>
          </p:nvPr>
        </p:nvSpPr>
        <p:spPr>
          <a:xfrm>
            <a:off x="2400250" y="1359825"/>
            <a:ext cx="3160200" cy="3328800"/>
          </a:xfrm>
          <a:prstGeom prst="rect">
            <a:avLst/>
          </a:prstGeom>
        </p:spPr>
        <p:txBody>
          <a:bodyPr spcFirstLastPara="1" wrap="square" lIns="91425" tIns="91425" rIns="91425" bIns="91425" anchor="t" anchorCtr="0">
            <a:noAutofit/>
          </a:bodyPr>
          <a:lstStyle/>
          <a:p>
            <a:pPr marL="0" lvl="0" indent="0">
              <a:buNone/>
            </a:pPr>
            <a:r>
              <a:rPr lang="en-IE" sz="1000" dirty="0">
                <a:solidFill>
                  <a:schemeClr val="bg2"/>
                </a:solidFill>
              </a:rPr>
              <a:t>Learning through art is at the heart of the National Gallery of Ireland’s primary school programme. Art helps us to understand the world and can be used in the classroom to engage with themes and subjects across the curriculum.  Our series of Learning Through Art resources are designed as practical toolkits to enable you to use artworks as primary sources and inspiration for lessons in other core curriculum areas. </a:t>
            </a:r>
          </a:p>
          <a:p>
            <a:pPr marL="0" lvl="0" indent="0">
              <a:buNone/>
            </a:pPr>
            <a:endParaRPr lang="en-IE" sz="1000" dirty="0">
              <a:solidFill>
                <a:schemeClr val="bg2"/>
              </a:solidFill>
            </a:endParaRPr>
          </a:p>
          <a:p>
            <a:pPr marL="0" lvl="0" indent="0">
              <a:lnSpc>
                <a:spcPct val="100000"/>
              </a:lnSpc>
              <a:buSzPts val="1100"/>
              <a:buNone/>
            </a:pPr>
            <a:r>
              <a:rPr lang="en-IE" sz="1000" b="1" dirty="0">
                <a:solidFill>
                  <a:schemeClr val="bg2"/>
                </a:solidFill>
              </a:rPr>
              <a:t>Contents</a:t>
            </a:r>
            <a:endParaRPr lang="en-IE" sz="1000" dirty="0">
              <a:solidFill>
                <a:schemeClr val="bg2"/>
              </a:solidFill>
            </a:endParaRPr>
          </a:p>
          <a:p>
            <a:pPr marL="0" lvl="0" indent="0" algn="just">
              <a:lnSpc>
                <a:spcPct val="100000"/>
              </a:lnSpc>
              <a:buSzPts val="1100"/>
              <a:buNone/>
            </a:pPr>
            <a:r>
              <a:rPr lang="en-IE" sz="1000" dirty="0">
                <a:solidFill>
                  <a:schemeClr val="bg2"/>
                </a:solidFill>
              </a:rPr>
              <a:t>How to use this resource ……………………………..…… 3</a:t>
            </a:r>
          </a:p>
          <a:p>
            <a:pPr marL="0" lvl="0" indent="0" algn="just">
              <a:lnSpc>
                <a:spcPct val="100000"/>
              </a:lnSpc>
              <a:buSzPts val="1100"/>
              <a:buNone/>
            </a:pPr>
            <a:r>
              <a:rPr lang="en-IE" sz="1000" dirty="0">
                <a:solidFill>
                  <a:schemeClr val="bg2"/>
                </a:solidFill>
              </a:rPr>
              <a:t>Learning Objectives …………………….......................... 4</a:t>
            </a:r>
          </a:p>
          <a:p>
            <a:pPr marL="0" lvl="0" indent="0" algn="just">
              <a:lnSpc>
                <a:spcPct val="100000"/>
              </a:lnSpc>
              <a:buSzPts val="1100"/>
              <a:buNone/>
            </a:pPr>
            <a:r>
              <a:rPr lang="en-IE" sz="1000" dirty="0">
                <a:solidFill>
                  <a:schemeClr val="bg2"/>
                </a:solidFill>
              </a:rPr>
              <a:t>The Workshop ………………………………………….………. 5</a:t>
            </a:r>
          </a:p>
          <a:p>
            <a:pPr marL="0" lvl="0" indent="0" algn="just">
              <a:lnSpc>
                <a:spcPct val="100000"/>
              </a:lnSpc>
              <a:buSzPts val="1100"/>
              <a:buNone/>
            </a:pPr>
            <a:r>
              <a:rPr lang="en-IE" sz="1000" dirty="0">
                <a:solidFill>
                  <a:schemeClr val="bg2"/>
                </a:solidFill>
              </a:rPr>
              <a:t>Additional Activities ……………….………………….……. 19</a:t>
            </a:r>
          </a:p>
          <a:p>
            <a:pPr marL="0" lvl="0" indent="0" algn="just">
              <a:lnSpc>
                <a:spcPct val="100000"/>
              </a:lnSpc>
              <a:buSzPts val="1100"/>
              <a:buNone/>
            </a:pPr>
            <a:r>
              <a:rPr lang="en-IE" sz="1000" dirty="0">
                <a:solidFill>
                  <a:schemeClr val="bg2"/>
                </a:solidFill>
              </a:rPr>
              <a:t>Resources …………………........................................... 21</a:t>
            </a:r>
          </a:p>
          <a:p>
            <a:pPr marL="0" lvl="0" indent="0" algn="just">
              <a:lnSpc>
                <a:spcPct val="100000"/>
              </a:lnSpc>
              <a:buSzPts val="1100"/>
              <a:buNone/>
            </a:pPr>
            <a:r>
              <a:rPr lang="en-IE" sz="1000" dirty="0">
                <a:solidFill>
                  <a:schemeClr val="bg2"/>
                </a:solidFill>
              </a:rPr>
              <a:t>Worksheets ………………………………………..…….……. 22</a:t>
            </a:r>
          </a:p>
          <a:p>
            <a:pPr marL="0" lvl="0" indent="0" algn="just">
              <a:lnSpc>
                <a:spcPct val="100000"/>
              </a:lnSpc>
              <a:buSzPts val="1100"/>
              <a:buNone/>
            </a:pPr>
            <a:r>
              <a:rPr lang="en-IE" sz="1000" dirty="0">
                <a:solidFill>
                  <a:schemeClr val="bg2"/>
                </a:solidFill>
              </a:rPr>
              <a:t>Contact us …………... ……......................................... 26</a:t>
            </a:r>
          </a:p>
          <a:p>
            <a:pPr marL="0" lvl="0" indent="0">
              <a:buNone/>
            </a:pPr>
            <a:endParaRPr lang="en-IE" sz="1000" dirty="0">
              <a:solidFill>
                <a:schemeClr val="bg2"/>
              </a:solidFill>
            </a:endParaRPr>
          </a:p>
          <a:p>
            <a:pPr marL="0" lvl="0" indent="0" algn="l" rtl="0">
              <a:spcBef>
                <a:spcPts val="0"/>
              </a:spcBef>
              <a:spcAft>
                <a:spcPts val="0"/>
              </a:spcAft>
              <a:buNone/>
            </a:pPr>
            <a:endParaRPr lang="en-IE" sz="1000" dirty="0">
              <a:solidFill>
                <a:schemeClr val="bg2"/>
              </a:solidFill>
            </a:endParaRPr>
          </a:p>
          <a:p>
            <a:pPr marL="0" lvl="0" indent="0" algn="l" rtl="0">
              <a:spcBef>
                <a:spcPts val="1600"/>
              </a:spcBef>
              <a:spcAft>
                <a:spcPts val="0"/>
              </a:spcAft>
              <a:buClr>
                <a:schemeClr val="dk2"/>
              </a:buClr>
              <a:buSzPts val="1100"/>
              <a:buFont typeface="Arial"/>
              <a:buNone/>
            </a:pPr>
            <a:endParaRPr sz="1000" dirty="0"/>
          </a:p>
          <a:p>
            <a:pPr marL="0" lvl="0" indent="0" algn="l" rtl="0">
              <a:spcBef>
                <a:spcPts val="1600"/>
              </a:spcBef>
              <a:spcAft>
                <a:spcPts val="0"/>
              </a:spcAft>
              <a:buNone/>
            </a:pPr>
            <a:endParaRPr sz="1000" dirty="0"/>
          </a:p>
          <a:p>
            <a:pPr marL="0" lvl="0" indent="0" algn="l" rtl="0">
              <a:spcBef>
                <a:spcPts val="1600"/>
              </a:spcBef>
              <a:spcAft>
                <a:spcPts val="1600"/>
              </a:spcAft>
              <a:buNone/>
            </a:pPr>
            <a:endParaRPr sz="1000" dirty="0"/>
          </a:p>
        </p:txBody>
      </p:sp>
      <p:sp>
        <p:nvSpPr>
          <p:cNvPr id="79" name="Google Shape;79;p1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000" b="0" i="0" u="none" strike="noStrike" kern="0" cap="none" spc="0" normalizeH="0" baseline="0" noProof="0">
                <a:ln>
                  <a:noFill/>
                </a:ln>
                <a:solidFill>
                  <a:srgbClr val="000000"/>
                </a:solidFill>
                <a:effectLst/>
                <a:uLnTx/>
                <a:uFillTx/>
                <a:latin typeface="Lato"/>
                <a:sym typeface="Lato"/>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000" b="0" i="0" u="none" strike="noStrike" kern="0" cap="none" spc="0" normalizeH="0" baseline="0" noProof="0">
              <a:ln>
                <a:noFill/>
              </a:ln>
              <a:solidFill>
                <a:srgbClr val="000000"/>
              </a:solidFill>
              <a:effectLst/>
              <a:uLnTx/>
              <a:uFillTx/>
              <a:latin typeface="Lato"/>
              <a:sym typeface="Lato"/>
            </a:endParaRPr>
          </a:p>
        </p:txBody>
      </p:sp>
      <p:sp>
        <p:nvSpPr>
          <p:cNvPr id="11" name="Google Shape;76;p14"/>
          <p:cNvSpPr txBox="1">
            <a:spLocks noGrp="1"/>
          </p:cNvSpPr>
          <p:nvPr>
            <p:ph type="body" idx="1"/>
          </p:nvPr>
        </p:nvSpPr>
        <p:spPr>
          <a:xfrm>
            <a:off x="5560450" y="1302908"/>
            <a:ext cx="3160200" cy="3328800"/>
          </a:xfrm>
          <a:prstGeom prst="rect">
            <a:avLst/>
          </a:prstGeom>
        </p:spPr>
        <p:txBody>
          <a:bodyPr spcFirstLastPara="1" wrap="square" lIns="91425" tIns="91425" rIns="91425" bIns="91425" anchor="t" anchorCtr="0">
            <a:noAutofit/>
          </a:bodyPr>
          <a:lstStyle/>
          <a:p>
            <a:pPr marL="0" lvl="0" indent="0">
              <a:buNone/>
            </a:pPr>
            <a:r>
              <a:rPr lang="en-IE" sz="1000" b="1" dirty="0">
                <a:solidFill>
                  <a:schemeClr val="bg2"/>
                </a:solidFill>
              </a:rPr>
              <a:t>About the author</a:t>
            </a:r>
          </a:p>
          <a:p>
            <a:pPr marL="0" lvl="0" indent="0">
              <a:buNone/>
            </a:pPr>
            <a:r>
              <a:rPr lang="en-GB" sz="1000" dirty="0" err="1">
                <a:solidFill>
                  <a:schemeClr val="bg2"/>
                </a:solidFill>
              </a:rPr>
              <a:t>Sinéad</a:t>
            </a:r>
            <a:r>
              <a:rPr lang="en-GB" sz="1000" dirty="0">
                <a:solidFill>
                  <a:schemeClr val="bg2"/>
                </a:solidFill>
              </a:rPr>
              <a:t> Hall BA, PGD ED, CRS, MA ED is a classically- trained pianist, and passionate educator with nearly two decades of experience teaching in Irish and American classrooms. </a:t>
            </a:r>
            <a:r>
              <a:rPr lang="en-GB" sz="1000" dirty="0" err="1">
                <a:solidFill>
                  <a:schemeClr val="bg2"/>
                </a:solidFill>
              </a:rPr>
              <a:t>Sinéad</a:t>
            </a:r>
            <a:r>
              <a:rPr lang="en-GB" sz="1000" dirty="0">
                <a:solidFill>
                  <a:schemeClr val="bg2"/>
                </a:solidFill>
              </a:rPr>
              <a:t> has earned degrees in Music, Human Development, </a:t>
            </a:r>
            <a:r>
              <a:rPr lang="en-GB" sz="1000" dirty="0" err="1">
                <a:solidFill>
                  <a:schemeClr val="bg2"/>
                </a:solidFill>
              </a:rPr>
              <a:t>Gaeilge</a:t>
            </a:r>
            <a:r>
              <a:rPr lang="en-GB" sz="1000" dirty="0">
                <a:solidFill>
                  <a:schemeClr val="bg2"/>
                </a:solidFill>
              </a:rPr>
              <a:t>, a Postgrad in Education, and a Masters in Leadership and Management. She teaches 5th class in Ratoath SNS, is a Visual Arts tutor and a research supervisor for the Primary Masters of Education with Hibernia College. Her passions include playing the piano, art, </a:t>
            </a:r>
            <a:r>
              <a:rPr lang="en-GB" sz="1000" dirty="0" err="1">
                <a:solidFill>
                  <a:schemeClr val="bg2"/>
                </a:solidFill>
              </a:rPr>
              <a:t>watersports</a:t>
            </a:r>
            <a:r>
              <a:rPr lang="en-GB" sz="1000" dirty="0">
                <a:solidFill>
                  <a:schemeClr val="bg2"/>
                </a:solidFill>
              </a:rPr>
              <a:t>, her two children, her Schnauzer dogs, good coffee and music. </a:t>
            </a:r>
            <a:r>
              <a:rPr lang="en-GB" sz="1000" dirty="0" err="1">
                <a:solidFill>
                  <a:schemeClr val="bg2"/>
                </a:solidFill>
              </a:rPr>
              <a:t>Sinéad</a:t>
            </a:r>
            <a:r>
              <a:rPr lang="en-GB" sz="1000" dirty="0">
                <a:solidFill>
                  <a:schemeClr val="bg2"/>
                </a:solidFill>
              </a:rPr>
              <a:t> is active in the community and in her free time can be found scouting, teaching in her art club </a:t>
            </a:r>
          </a:p>
          <a:p>
            <a:pPr marL="0" lvl="0" indent="0">
              <a:buNone/>
            </a:pPr>
            <a:r>
              <a:rPr lang="en-GB" sz="1000" dirty="0">
                <a:solidFill>
                  <a:schemeClr val="bg2"/>
                </a:solidFill>
              </a:rPr>
              <a:t>and surfing.</a:t>
            </a:r>
            <a:endParaRPr lang="en-IE" sz="1000" dirty="0">
              <a:solidFill>
                <a:schemeClr val="bg2"/>
              </a:solidFill>
            </a:endParaRPr>
          </a:p>
          <a:p>
            <a:pPr marL="228600" lvl="0" indent="-228600" algn="l" rtl="0">
              <a:spcBef>
                <a:spcPts val="1600"/>
              </a:spcBef>
              <a:spcAft>
                <a:spcPts val="0"/>
              </a:spcAft>
              <a:buClr>
                <a:schemeClr val="dk2"/>
              </a:buClr>
              <a:buSzPts val="1100"/>
              <a:buFont typeface="Arial"/>
              <a:buAutoNum type="arabicPeriod" startAt="4"/>
            </a:pPr>
            <a:endParaRPr sz="1000" dirty="0"/>
          </a:p>
          <a:p>
            <a:pPr marL="0" lvl="0" indent="0" algn="l" rtl="0">
              <a:spcBef>
                <a:spcPts val="1600"/>
              </a:spcBef>
              <a:spcAft>
                <a:spcPts val="0"/>
              </a:spcAft>
              <a:buNone/>
            </a:pPr>
            <a:endParaRPr sz="1000" dirty="0"/>
          </a:p>
          <a:p>
            <a:pPr marL="0" lvl="0" indent="0" algn="l" rtl="0">
              <a:spcBef>
                <a:spcPts val="1600"/>
              </a:spcBef>
              <a:spcAft>
                <a:spcPts val="1600"/>
              </a:spcAft>
              <a:buNone/>
            </a:pPr>
            <a:endParaRPr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0D3D4"/>
        </a:solidFill>
        <a:effectLst/>
      </p:bgPr>
    </p:bg>
    <p:spTree>
      <p:nvGrpSpPr>
        <p:cNvPr id="1" name="Shape 73"/>
        <p:cNvGrpSpPr/>
        <p:nvPr/>
      </p:nvGrpSpPr>
      <p:grpSpPr>
        <a:xfrm>
          <a:off x="0" y="0"/>
          <a:ext cx="0" cy="0"/>
          <a:chOff x="0" y="0"/>
          <a:chExt cx="0" cy="0"/>
        </a:xfrm>
      </p:grpSpPr>
      <p:sp>
        <p:nvSpPr>
          <p:cNvPr id="75" name="Google Shape;75;p1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TyStencil Pro Medium" panose="02000605080000020003" pitchFamily="50" charset="0"/>
              </a:rPr>
              <a:t>Additional Activities </a:t>
            </a:r>
            <a:endParaRPr dirty="0">
              <a:latin typeface="TyStencil Pro Medium" panose="02000605080000020003" pitchFamily="50" charset="0"/>
            </a:endParaRPr>
          </a:p>
        </p:txBody>
      </p:sp>
      <p:sp>
        <p:nvSpPr>
          <p:cNvPr id="76" name="Google Shape;76;p14"/>
          <p:cNvSpPr txBox="1">
            <a:spLocks noGrp="1"/>
          </p:cNvSpPr>
          <p:nvPr>
            <p:ph type="body" idx="1"/>
          </p:nvPr>
        </p:nvSpPr>
        <p:spPr>
          <a:xfrm>
            <a:off x="2400250" y="1359825"/>
            <a:ext cx="3160200" cy="3328800"/>
          </a:xfrm>
          <a:prstGeom prst="rect">
            <a:avLst/>
          </a:prstGeom>
        </p:spPr>
        <p:txBody>
          <a:bodyPr spcFirstLastPara="1" wrap="square" lIns="91425" tIns="91425" rIns="91425" bIns="91425" anchor="t" anchorCtr="0">
            <a:noAutofit/>
          </a:bodyPr>
          <a:lstStyle/>
          <a:p>
            <a:pPr marL="0" indent="0">
              <a:buNone/>
            </a:pPr>
            <a:r>
              <a:rPr lang="en-GB" sz="1000" b="1" dirty="0"/>
              <a:t>Art</a:t>
            </a:r>
          </a:p>
          <a:p>
            <a:pPr marL="171450" indent="-171450">
              <a:buFont typeface="Arial" panose="020B0604020202020204" pitchFamily="34" charset="0"/>
              <a:buChar char="•"/>
            </a:pPr>
            <a:r>
              <a:rPr lang="en-GB" sz="1000" dirty="0"/>
              <a:t>Painting of cloudy skies – colour mixing blue, white and black</a:t>
            </a:r>
          </a:p>
          <a:p>
            <a:pPr marL="171450" indent="-171450">
              <a:buFont typeface="Arial" panose="020B0604020202020204" pitchFamily="34" charset="0"/>
              <a:buChar char="•"/>
            </a:pPr>
            <a:r>
              <a:rPr lang="en-GB" sz="1000" dirty="0"/>
              <a:t>Fabric and Fibre montage of Aoife or Strongbow </a:t>
            </a:r>
          </a:p>
          <a:p>
            <a:pPr marL="171450" indent="-171450">
              <a:buFont typeface="Arial" panose="020B0604020202020204" pitchFamily="34" charset="0"/>
              <a:buChar char="•"/>
            </a:pPr>
            <a:r>
              <a:rPr lang="en-GB" sz="1000" dirty="0"/>
              <a:t>Construction Diorama of the story </a:t>
            </a:r>
          </a:p>
          <a:p>
            <a:pPr marL="171450" indent="-171450">
              <a:buFont typeface="Arial" panose="020B0604020202020204" pitchFamily="34" charset="0"/>
              <a:buChar char="•"/>
            </a:pPr>
            <a:r>
              <a:rPr lang="en-GB" sz="1000" dirty="0"/>
              <a:t>Construction – make a motte and bailey castle</a:t>
            </a:r>
          </a:p>
          <a:p>
            <a:pPr marL="171450" indent="-171450">
              <a:buFont typeface="Arial" panose="020B0604020202020204" pitchFamily="34" charset="0"/>
              <a:buChar char="•"/>
            </a:pPr>
            <a:endParaRPr lang="en-GB" sz="1000" dirty="0"/>
          </a:p>
          <a:p>
            <a:pPr marL="171450" indent="-171450">
              <a:buFont typeface="Arial" panose="020B0604020202020204" pitchFamily="34" charset="0"/>
              <a:buChar char="•"/>
            </a:pPr>
            <a:endParaRPr lang="en-GB" sz="1000" dirty="0"/>
          </a:p>
          <a:p>
            <a:pPr marL="0" lvl="0" indent="0" algn="l" rtl="0">
              <a:spcBef>
                <a:spcPts val="0"/>
              </a:spcBef>
              <a:spcAft>
                <a:spcPts val="0"/>
              </a:spcAft>
              <a:buNone/>
            </a:pPr>
            <a:endParaRPr lang="en-IE" sz="1000" dirty="0"/>
          </a:p>
          <a:p>
            <a:pPr marL="0" lvl="0" indent="0" algn="l" rtl="0">
              <a:spcBef>
                <a:spcPts val="0"/>
              </a:spcBef>
              <a:spcAft>
                <a:spcPts val="0"/>
              </a:spcAft>
              <a:buNone/>
            </a:pPr>
            <a:endParaRPr sz="1000" dirty="0"/>
          </a:p>
          <a:p>
            <a:pPr marL="0" lvl="0" indent="0" algn="l" rtl="0">
              <a:spcBef>
                <a:spcPts val="1600"/>
              </a:spcBef>
              <a:spcAft>
                <a:spcPts val="0"/>
              </a:spcAft>
              <a:buNone/>
            </a:pPr>
            <a:endParaRPr sz="1000" dirty="0"/>
          </a:p>
          <a:p>
            <a:pPr marL="0" lvl="0" indent="0" algn="l" rtl="0">
              <a:spcBef>
                <a:spcPts val="1600"/>
              </a:spcBef>
              <a:spcAft>
                <a:spcPts val="0"/>
              </a:spcAft>
              <a:buClr>
                <a:schemeClr val="dk2"/>
              </a:buClr>
              <a:buSzPts val="1100"/>
              <a:buFont typeface="Arial"/>
              <a:buNone/>
            </a:pPr>
            <a:endParaRPr sz="1000" dirty="0"/>
          </a:p>
          <a:p>
            <a:pPr marL="0" lvl="0" indent="0" algn="l" rtl="0">
              <a:spcBef>
                <a:spcPts val="1600"/>
              </a:spcBef>
              <a:spcAft>
                <a:spcPts val="0"/>
              </a:spcAft>
              <a:buNone/>
            </a:pPr>
            <a:endParaRPr sz="1000" dirty="0"/>
          </a:p>
          <a:p>
            <a:pPr marL="0" lvl="0" indent="0" algn="l" rtl="0">
              <a:spcBef>
                <a:spcPts val="1600"/>
              </a:spcBef>
              <a:spcAft>
                <a:spcPts val="1600"/>
              </a:spcAft>
              <a:buNone/>
            </a:pPr>
            <a:endParaRPr sz="1000" dirty="0"/>
          </a:p>
        </p:txBody>
      </p:sp>
      <p:sp>
        <p:nvSpPr>
          <p:cNvPr id="79" name="Google Shape;79;p1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sp>
        <p:nvSpPr>
          <p:cNvPr id="3" name="Text Placeholder 2">
            <a:extLst>
              <a:ext uri="{FF2B5EF4-FFF2-40B4-BE49-F238E27FC236}">
                <a16:creationId xmlns:a16="http://schemas.microsoft.com/office/drawing/2014/main" id="{7F907DF6-B766-4165-980B-672ECACF2256}"/>
              </a:ext>
            </a:extLst>
          </p:cNvPr>
          <p:cNvSpPr>
            <a:spLocks noGrp="1"/>
          </p:cNvSpPr>
          <p:nvPr>
            <p:ph type="body" idx="2"/>
          </p:nvPr>
        </p:nvSpPr>
        <p:spPr>
          <a:xfrm>
            <a:off x="5650572" y="1359825"/>
            <a:ext cx="3071400" cy="3245250"/>
          </a:xfrm>
        </p:spPr>
        <p:txBody>
          <a:bodyPr/>
          <a:lstStyle/>
          <a:p>
            <a:pPr marL="0" indent="0">
              <a:buNone/>
            </a:pPr>
            <a:r>
              <a:rPr lang="en-GB" sz="1000" b="1" dirty="0"/>
              <a:t>SPHE </a:t>
            </a:r>
          </a:p>
          <a:p>
            <a:pPr marL="171450" indent="-171450">
              <a:buFont typeface="Arial" panose="020B0604020202020204" pitchFamily="34" charset="0"/>
              <a:buChar char="•"/>
            </a:pPr>
            <a:r>
              <a:rPr lang="en-GB" sz="1000" dirty="0"/>
              <a:t>Emotions – recognising facial expressions</a:t>
            </a:r>
          </a:p>
          <a:p>
            <a:pPr marL="171450" indent="-171450">
              <a:buFont typeface="Arial" panose="020B0604020202020204" pitchFamily="34" charset="0"/>
              <a:buChar char="•"/>
            </a:pPr>
            <a:r>
              <a:rPr lang="en-GB" sz="1000" dirty="0"/>
              <a:t>Empathic response </a:t>
            </a:r>
          </a:p>
          <a:p>
            <a:pPr marL="0" indent="0">
              <a:buNone/>
            </a:pPr>
            <a:endParaRPr lang="en-GB" sz="1000" b="1" dirty="0"/>
          </a:p>
          <a:p>
            <a:pPr marL="0" indent="0">
              <a:buNone/>
            </a:pPr>
            <a:r>
              <a:rPr lang="en-GB" sz="1000" b="1" dirty="0"/>
              <a:t>Religion </a:t>
            </a:r>
          </a:p>
          <a:p>
            <a:pPr marL="171450" indent="-171450">
              <a:buFont typeface="Arial" panose="020B0604020202020204" pitchFamily="34" charset="0"/>
              <a:buChar char="•"/>
            </a:pPr>
            <a:r>
              <a:rPr lang="en-GB" sz="1000" dirty="0"/>
              <a:t>Find out more about the religious symbols in the painting </a:t>
            </a:r>
          </a:p>
          <a:p>
            <a:pPr marL="171450" indent="-171450">
              <a:buFont typeface="Courier New" panose="02070309020205020404" pitchFamily="49" charset="0"/>
              <a:buChar char="o"/>
            </a:pPr>
            <a:r>
              <a:rPr lang="en-GB" sz="1000" dirty="0"/>
              <a:t>The Irish stone cross</a:t>
            </a:r>
          </a:p>
          <a:p>
            <a:pPr marL="171450" indent="-171450">
              <a:buFont typeface="Courier New" panose="02070309020205020404" pitchFamily="49" charset="0"/>
              <a:buChar char="o"/>
            </a:pPr>
            <a:r>
              <a:rPr lang="en-GB" sz="1000" dirty="0"/>
              <a:t>The thurible </a:t>
            </a:r>
          </a:p>
          <a:p>
            <a:pPr marL="171450" indent="-171450">
              <a:buFont typeface="Courier New" panose="02070309020205020404" pitchFamily="49" charset="0"/>
              <a:buChar char="o"/>
            </a:pPr>
            <a:r>
              <a:rPr lang="en-GB" sz="1000" dirty="0"/>
              <a:t>Use of incense </a:t>
            </a:r>
          </a:p>
          <a:p>
            <a:pPr marL="171450" indent="-171450">
              <a:buFont typeface="Arial" panose="020B0604020202020204" pitchFamily="34" charset="0"/>
              <a:buChar char="•"/>
            </a:pPr>
            <a:endParaRPr lang="en-GB" sz="1000" dirty="0"/>
          </a:p>
          <a:p>
            <a:endParaRPr lang="en-IE" sz="1000" dirty="0"/>
          </a:p>
        </p:txBody>
      </p:sp>
    </p:spTree>
    <p:extLst>
      <p:ext uri="{BB962C8B-B14F-4D97-AF65-F5344CB8AC3E}">
        <p14:creationId xmlns:p14="http://schemas.microsoft.com/office/powerpoint/2010/main" val="3209792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0D3D4"/>
        </a:solidFill>
        <a:effectLst/>
      </p:bgPr>
    </p:bg>
    <p:spTree>
      <p:nvGrpSpPr>
        <p:cNvPr id="1" name="Shape 73"/>
        <p:cNvGrpSpPr/>
        <p:nvPr/>
      </p:nvGrpSpPr>
      <p:grpSpPr>
        <a:xfrm>
          <a:off x="0" y="0"/>
          <a:ext cx="0" cy="0"/>
          <a:chOff x="0" y="0"/>
          <a:chExt cx="0" cy="0"/>
        </a:xfrm>
      </p:grpSpPr>
      <p:sp>
        <p:nvSpPr>
          <p:cNvPr id="75" name="Google Shape;75;p1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0263E"/>
                </a:solidFill>
                <a:latin typeface="TyStencil Pro Medium" panose="02000605080000020003" pitchFamily="50" charset="0"/>
              </a:rPr>
              <a:t>Resources</a:t>
            </a:r>
            <a:endParaRPr dirty="0">
              <a:solidFill>
                <a:srgbClr val="00263E"/>
              </a:solidFill>
              <a:latin typeface="TyStencil Pro Medium" panose="02000605080000020003" pitchFamily="50" charset="0"/>
            </a:endParaRPr>
          </a:p>
        </p:txBody>
      </p:sp>
      <p:sp>
        <p:nvSpPr>
          <p:cNvPr id="76" name="Google Shape;76;p14"/>
          <p:cNvSpPr txBox="1">
            <a:spLocks noGrp="1"/>
          </p:cNvSpPr>
          <p:nvPr>
            <p:ph type="body" idx="1"/>
          </p:nvPr>
        </p:nvSpPr>
        <p:spPr>
          <a:xfrm>
            <a:off x="2400250" y="1359825"/>
            <a:ext cx="3160200" cy="3328800"/>
          </a:xfrm>
          <a:prstGeom prst="rect">
            <a:avLst/>
          </a:prstGeom>
        </p:spPr>
        <p:txBody>
          <a:bodyPr spcFirstLastPara="1" wrap="square" lIns="91425" tIns="91425" rIns="91425" bIns="91425" anchor="t" anchorCtr="0">
            <a:noAutofit/>
          </a:bodyPr>
          <a:lstStyle/>
          <a:p>
            <a:pPr marL="0" indent="0">
              <a:buNone/>
            </a:pPr>
            <a:r>
              <a:rPr lang="en-IE" sz="1000" dirty="0"/>
              <a:t>National Gallery of Ireland</a:t>
            </a:r>
            <a:endParaRPr lang="en-IE" sz="1000" dirty="0">
              <a:hlinkClick r:id="rId3">
                <a:extLst>
                  <a:ext uri="{A12FA001-AC4F-418D-AE19-62706E023703}">
                    <ahyp:hlinkClr xmlns:ahyp="http://schemas.microsoft.com/office/drawing/2018/hyperlinkcolor" val="tx"/>
                  </a:ext>
                </a:extLst>
              </a:hlinkClick>
            </a:endParaRPr>
          </a:p>
          <a:p>
            <a:pPr marL="171450" indent="-171450">
              <a:buFont typeface="Arial" panose="020B0604020202020204" pitchFamily="34" charset="0"/>
              <a:buChar char="•"/>
            </a:pPr>
            <a:r>
              <a:rPr lang="en-GB" sz="1000" dirty="0">
                <a:latin typeface="Open Sans" panose="020B0604020202020204" charset="0"/>
                <a:ea typeface="Open Sans" panose="020B0604020202020204" charset="0"/>
                <a:cs typeface="Open Sans" panose="020B0604020202020204" charset="0"/>
                <a:hlinkClick r:id="rId4"/>
              </a:rPr>
              <a:t>The Marriage of Strongbow and Aoife - the characters | National Gallery of Ireland</a:t>
            </a:r>
            <a:r>
              <a:rPr lang="en-GB" sz="1000" dirty="0">
                <a:latin typeface="Open Sans" panose="020B0604020202020204" charset="0"/>
                <a:ea typeface="Open Sans" panose="020B0604020202020204" charset="0"/>
                <a:cs typeface="Open Sans" panose="020B0604020202020204" charset="0"/>
              </a:rPr>
              <a:t> </a:t>
            </a:r>
          </a:p>
          <a:p>
            <a:pPr marL="171450" indent="-171450">
              <a:buFont typeface="Arial" panose="020B0604020202020204" pitchFamily="34" charset="0"/>
              <a:buChar char="•"/>
            </a:pPr>
            <a:r>
              <a:rPr lang="en-GB" sz="1000" dirty="0">
                <a:latin typeface="Open Sans" panose="020B0604020202020204" charset="0"/>
                <a:ea typeface="Open Sans" panose="020B0604020202020204" charset="0"/>
                <a:cs typeface="Open Sans" panose="020B0604020202020204" charset="0"/>
                <a:hlinkClick r:id="rId5"/>
              </a:rPr>
              <a:t>The Marriage of Strongbow and Aoife - the history | National Gallery of Ireland</a:t>
            </a:r>
            <a:endParaRPr lang="en-GB" sz="1000" dirty="0">
              <a:latin typeface="Open Sans" panose="020B0604020202020204" charset="0"/>
              <a:ea typeface="Open Sans" panose="020B0604020202020204" charset="0"/>
              <a:cs typeface="Open Sans" panose="020B0604020202020204" charset="0"/>
            </a:endParaRPr>
          </a:p>
          <a:p>
            <a:pPr marL="171450" indent="-171450">
              <a:buFont typeface="Arial" panose="020B0604020202020204" pitchFamily="34" charset="0"/>
              <a:buChar char="•"/>
            </a:pPr>
            <a:r>
              <a:rPr lang="en-GB" sz="1000" dirty="0">
                <a:latin typeface="Open Sans" panose="020B0604020202020204" charset="0"/>
                <a:ea typeface="Open Sans" panose="020B0604020202020204" charset="0"/>
                <a:cs typeface="Open Sans" panose="020B0604020202020204" charset="0"/>
                <a:hlinkClick r:id="rId6"/>
              </a:rPr>
              <a:t>Daniel </a:t>
            </a:r>
            <a:r>
              <a:rPr lang="en-GB" sz="1000" dirty="0" err="1">
                <a:latin typeface="Open Sans" panose="020B0604020202020204" charset="0"/>
                <a:ea typeface="Open Sans" panose="020B0604020202020204" charset="0"/>
                <a:cs typeface="Open Sans" panose="020B0604020202020204" charset="0"/>
                <a:hlinkClick r:id="rId6"/>
              </a:rPr>
              <a:t>Maclise</a:t>
            </a:r>
            <a:r>
              <a:rPr lang="en-GB" sz="1000" dirty="0">
                <a:latin typeface="Open Sans" panose="020B0604020202020204" charset="0"/>
                <a:ea typeface="Open Sans" panose="020B0604020202020204" charset="0"/>
                <a:cs typeface="Open Sans" panose="020B0604020202020204" charset="0"/>
                <a:hlinkClick r:id="rId6"/>
              </a:rPr>
              <a:t> (1806-1870) | National Gallery of Ireland</a:t>
            </a:r>
            <a:endParaRPr lang="en-GB" sz="1000" b="0" i="0" dirty="0">
              <a:effectLst/>
              <a:latin typeface="Open Sans" panose="020B0604020202020204" charset="0"/>
              <a:ea typeface="Open Sans" panose="020B0604020202020204" charset="0"/>
              <a:cs typeface="Open Sans" panose="020B0604020202020204" charset="0"/>
            </a:endParaRPr>
          </a:p>
          <a:p>
            <a:pPr marL="0" indent="0">
              <a:buNone/>
            </a:pPr>
            <a:endParaRPr lang="en-GB" sz="1000" dirty="0"/>
          </a:p>
          <a:p>
            <a:pPr marL="0" indent="0">
              <a:buNone/>
            </a:pPr>
            <a:r>
              <a:rPr lang="en-GB" sz="1000" dirty="0"/>
              <a:t>The Normans</a:t>
            </a:r>
          </a:p>
          <a:p>
            <a:pPr marL="171450" indent="-171450">
              <a:buFont typeface="Arial" panose="020B0604020202020204" pitchFamily="34" charset="0"/>
              <a:buChar char="•"/>
            </a:pPr>
            <a:r>
              <a:rPr lang="en-IE" sz="1000" dirty="0">
                <a:hlinkClick r:id="rId7"/>
              </a:rPr>
              <a:t>Norman Ireland: Medieval Ireland (askaboutireland.ie)</a:t>
            </a:r>
            <a:endParaRPr lang="en-IE" sz="1000" dirty="0"/>
          </a:p>
          <a:p>
            <a:pPr marL="171450" indent="-171450">
              <a:buFont typeface="Arial" panose="020B0604020202020204" pitchFamily="34" charset="0"/>
              <a:buChar char="•"/>
            </a:pPr>
            <a:r>
              <a:rPr lang="en-GB" sz="1000" dirty="0">
                <a:hlinkClick r:id="rId8"/>
              </a:rPr>
              <a:t>ONLINE LEARNING, PRIMARY SCHOOLS | DUBLINIA</a:t>
            </a:r>
            <a:endParaRPr lang="en-GB" sz="1000" dirty="0"/>
          </a:p>
          <a:p>
            <a:pPr marL="171450" indent="-171450">
              <a:buFont typeface="Arial" panose="020B0604020202020204" pitchFamily="34" charset="0"/>
              <a:buChar char="•"/>
            </a:pPr>
            <a:r>
              <a:rPr lang="en-GB" sz="1000" dirty="0">
                <a:hlinkClick r:id="rId9"/>
              </a:rPr>
              <a:t>Normans Facts for Kids | KidzSearch.com</a:t>
            </a:r>
            <a:endParaRPr lang="en-GB" sz="1000" dirty="0"/>
          </a:p>
          <a:p>
            <a:pPr marL="171450" indent="-171450">
              <a:buFont typeface="Arial" panose="020B0604020202020204" pitchFamily="34" charset="0"/>
              <a:buChar char="•"/>
            </a:pPr>
            <a:r>
              <a:rPr lang="en-GB" sz="1000" dirty="0">
                <a:hlinkClick r:id="rId10"/>
              </a:rPr>
              <a:t>The Normans Come to Ireland Timeline PowerPoint (twinkl.ie)</a:t>
            </a:r>
            <a:endParaRPr lang="en-GB" sz="1000" dirty="0"/>
          </a:p>
          <a:p>
            <a:pPr marL="0" lvl="0" indent="0" algn="l" rtl="0">
              <a:spcBef>
                <a:spcPts val="0"/>
              </a:spcBef>
              <a:spcAft>
                <a:spcPts val="0"/>
              </a:spcAft>
              <a:buNone/>
            </a:pPr>
            <a:endParaRPr lang="en-GB" sz="1000" dirty="0"/>
          </a:p>
          <a:p>
            <a:pPr marL="0" lvl="0" indent="0" algn="l" rtl="0">
              <a:spcBef>
                <a:spcPts val="0"/>
              </a:spcBef>
              <a:spcAft>
                <a:spcPts val="0"/>
              </a:spcAft>
              <a:buNone/>
            </a:pPr>
            <a:endParaRPr sz="1000" dirty="0"/>
          </a:p>
          <a:p>
            <a:pPr marL="0" lvl="0" indent="0" algn="l" rtl="0">
              <a:spcBef>
                <a:spcPts val="1600"/>
              </a:spcBef>
              <a:spcAft>
                <a:spcPts val="0"/>
              </a:spcAft>
              <a:buNone/>
            </a:pPr>
            <a:endParaRPr sz="1000" dirty="0"/>
          </a:p>
          <a:p>
            <a:pPr marL="0" lvl="0" indent="0" algn="l" rtl="0">
              <a:spcBef>
                <a:spcPts val="1600"/>
              </a:spcBef>
              <a:spcAft>
                <a:spcPts val="0"/>
              </a:spcAft>
              <a:buClr>
                <a:schemeClr val="dk2"/>
              </a:buClr>
              <a:buSzPts val="1100"/>
              <a:buFont typeface="Arial"/>
              <a:buNone/>
            </a:pPr>
            <a:endParaRPr sz="1000" dirty="0"/>
          </a:p>
          <a:p>
            <a:pPr marL="0" lvl="0" indent="0" algn="l" rtl="0">
              <a:spcBef>
                <a:spcPts val="1600"/>
              </a:spcBef>
              <a:spcAft>
                <a:spcPts val="0"/>
              </a:spcAft>
              <a:buNone/>
            </a:pPr>
            <a:endParaRPr sz="1000" dirty="0"/>
          </a:p>
          <a:p>
            <a:pPr marL="0" lvl="0" indent="0" algn="l" rtl="0">
              <a:spcBef>
                <a:spcPts val="1600"/>
              </a:spcBef>
              <a:spcAft>
                <a:spcPts val="1600"/>
              </a:spcAft>
              <a:buNone/>
            </a:pPr>
            <a:endParaRPr sz="1000" dirty="0"/>
          </a:p>
        </p:txBody>
      </p:sp>
      <p:sp>
        <p:nvSpPr>
          <p:cNvPr id="79" name="Google Shape;79;p1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a:t>
            </a:fld>
            <a:endParaRPr/>
          </a:p>
        </p:txBody>
      </p:sp>
      <p:sp>
        <p:nvSpPr>
          <p:cNvPr id="3" name="Text Placeholder 2">
            <a:extLst>
              <a:ext uri="{FF2B5EF4-FFF2-40B4-BE49-F238E27FC236}">
                <a16:creationId xmlns:a16="http://schemas.microsoft.com/office/drawing/2014/main" id="{7F907DF6-B766-4165-980B-672ECACF2256}"/>
              </a:ext>
            </a:extLst>
          </p:cNvPr>
          <p:cNvSpPr>
            <a:spLocks noGrp="1"/>
          </p:cNvSpPr>
          <p:nvPr>
            <p:ph type="body" idx="2"/>
          </p:nvPr>
        </p:nvSpPr>
        <p:spPr>
          <a:xfrm>
            <a:off x="5650572" y="1359825"/>
            <a:ext cx="3071400" cy="3245250"/>
          </a:xfrm>
        </p:spPr>
        <p:txBody>
          <a:bodyPr/>
          <a:lstStyle/>
          <a:p>
            <a:pPr marL="0" indent="0">
              <a:buNone/>
            </a:pPr>
            <a:endParaRPr lang="en-IE" sz="1000" dirty="0"/>
          </a:p>
          <a:p>
            <a:pPr marL="0" indent="0">
              <a:buNone/>
            </a:pPr>
            <a:endParaRPr lang="en-US" sz="1000" dirty="0"/>
          </a:p>
          <a:p>
            <a:endParaRPr lang="en-IE" sz="1000" dirty="0"/>
          </a:p>
        </p:txBody>
      </p:sp>
      <p:sp>
        <p:nvSpPr>
          <p:cNvPr id="6" name="Google Shape;76;p14">
            <a:extLst>
              <a:ext uri="{FF2B5EF4-FFF2-40B4-BE49-F238E27FC236}">
                <a16:creationId xmlns:a16="http://schemas.microsoft.com/office/drawing/2014/main" id="{07FD95E2-58BA-43C8-A6BB-09A784207B75}"/>
              </a:ext>
            </a:extLst>
          </p:cNvPr>
          <p:cNvSpPr txBox="1">
            <a:spLocks/>
          </p:cNvSpPr>
          <p:nvPr/>
        </p:nvSpPr>
        <p:spPr>
          <a:xfrm>
            <a:off x="5650572" y="1359825"/>
            <a:ext cx="3160200" cy="3328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1pPr>
            <a:lvl2pPr marL="914400" marR="0" lvl="1"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2pPr>
            <a:lvl3pPr marL="1371600" marR="0" lvl="2"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3pPr>
            <a:lvl4pPr marL="1828800" marR="0" lvl="3"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4pPr>
            <a:lvl5pPr marL="2286000" marR="0" lvl="4"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5pPr>
            <a:lvl6pPr marL="2743200" marR="0" lvl="5"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6pPr>
            <a:lvl7pPr marL="3200400" marR="0" lvl="6"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7pPr>
            <a:lvl8pPr marL="3657600" marR="0" lvl="7"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8pPr>
            <a:lvl9pPr marL="4114800" marR="0" lvl="8" indent="-304800" algn="l" rtl="0">
              <a:lnSpc>
                <a:spcPct val="115000"/>
              </a:lnSpc>
              <a:spcBef>
                <a:spcPts val="1600"/>
              </a:spcBef>
              <a:spcAft>
                <a:spcPts val="160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9pPr>
          </a:lstStyle>
          <a:p>
            <a:pPr marL="171450" indent="-171450">
              <a:buFont typeface="Arial" panose="020B0604020202020204" pitchFamily="34" charset="0"/>
              <a:buChar char="•"/>
            </a:pPr>
            <a:r>
              <a:rPr lang="en-IE" sz="1000">
                <a:hlinkClick r:id="rId11"/>
              </a:rPr>
              <a:t>Diarmaid mac Murchadha - Wikipedia</a:t>
            </a:r>
            <a:endParaRPr lang="en-GB" sz="1000"/>
          </a:p>
          <a:p>
            <a:pPr marL="0" indent="0">
              <a:buFont typeface="Open Sans"/>
              <a:buNone/>
            </a:pPr>
            <a:endParaRPr lang="en-GB" sz="1000"/>
          </a:p>
          <a:p>
            <a:pPr marL="0" indent="0">
              <a:buFont typeface="Open Sans"/>
              <a:buNone/>
            </a:pPr>
            <a:r>
              <a:rPr lang="en-GB" sz="1000"/>
              <a:t>Novel (suitable for 5</a:t>
            </a:r>
            <a:r>
              <a:rPr lang="en-GB" sz="1000" baseline="30000"/>
              <a:t>th</a:t>
            </a:r>
            <a:r>
              <a:rPr lang="en-GB" sz="1000"/>
              <a:t>/6</a:t>
            </a:r>
            <a:r>
              <a:rPr lang="en-GB" sz="1000" baseline="30000"/>
              <a:t>th</a:t>
            </a:r>
            <a:r>
              <a:rPr lang="en-GB" sz="1000"/>
              <a:t> class)</a:t>
            </a:r>
          </a:p>
          <a:p>
            <a:pPr marL="171450" indent="-171450">
              <a:buFont typeface="Arial" panose="020B0604020202020204" pitchFamily="34" charset="0"/>
              <a:buChar char="•"/>
            </a:pPr>
            <a:r>
              <a:rPr lang="en-IE" sz="1000">
                <a:hlinkClick r:id="rId12"/>
              </a:rPr>
              <a:t>Strongbow | Seomra Ranga</a:t>
            </a:r>
            <a:endParaRPr lang="en-GB" sz="1000" dirty="0"/>
          </a:p>
        </p:txBody>
      </p:sp>
    </p:spTree>
    <p:extLst>
      <p:ext uri="{BB962C8B-B14F-4D97-AF65-F5344CB8AC3E}">
        <p14:creationId xmlns:p14="http://schemas.microsoft.com/office/powerpoint/2010/main" val="3688197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263E"/>
        </a:solidFill>
        <a:effectLst/>
      </p:bgPr>
    </p:bg>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5036024" y="575949"/>
            <a:ext cx="3766782" cy="3613913"/>
          </a:xfrm>
          <a:prstGeom prst="rect">
            <a:avLst/>
          </a:prstGeom>
        </p:spPr>
        <p:txBody>
          <a:bodyPr spcFirstLastPara="1" wrap="square" lIns="91425" tIns="91425" rIns="91425" bIns="91425" anchor="t" anchorCtr="0">
            <a:noAutofit/>
          </a:bodyPr>
          <a:lstStyle/>
          <a:p>
            <a:pPr lvl="0"/>
            <a:r>
              <a:rPr lang="en-IE" sz="2800" dirty="0">
                <a:solidFill>
                  <a:schemeClr val="bg1"/>
                </a:solidFill>
                <a:latin typeface="TyStencil Pro Medium" panose="02000605080000020003" pitchFamily="50" charset="0"/>
                <a:ea typeface="Open Sans" panose="020B0604020202020204" charset="0"/>
                <a:cs typeface="Open Sans" panose="020B0604020202020204" charset="0"/>
              </a:rPr>
              <a:t>Worksheets</a:t>
            </a:r>
            <a:br>
              <a:rPr lang="en-IE" dirty="0">
                <a:solidFill>
                  <a:schemeClr val="bg1"/>
                </a:solidFill>
                <a:latin typeface="TyStencil Pro Medium" panose="02000605080000020003" pitchFamily="50" charset="0"/>
              </a:rPr>
            </a:br>
            <a:br>
              <a:rPr lang="en-IE" sz="2000" b="0" dirty="0">
                <a:solidFill>
                  <a:schemeClr val="bg1"/>
                </a:solidFill>
                <a:latin typeface="Open Sans" panose="020B0604020202020204" charset="0"/>
                <a:ea typeface="Open Sans" panose="020B0604020202020204" charset="0"/>
                <a:cs typeface="Open Sans" panose="020B0604020202020204" charset="0"/>
              </a:rPr>
            </a:br>
            <a:r>
              <a:rPr lang="en-GB" sz="1000" b="0" dirty="0">
                <a:solidFill>
                  <a:schemeClr val="bg1"/>
                </a:solidFill>
                <a:latin typeface="Open Sans" panose="020B0604020202020204" charset="0"/>
                <a:ea typeface="Open Sans" panose="020B0604020202020204" charset="0"/>
                <a:cs typeface="Open Sans" panose="020B0604020202020204" charset="0"/>
              </a:rPr>
              <a:t>These are also available as downloadable Word documents</a:t>
            </a:r>
            <a:endParaRPr dirty="0"/>
          </a:p>
        </p:txBody>
      </p:sp>
      <p:sp>
        <p:nvSpPr>
          <p:cNvPr id="111" name="Google Shape;111;p1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bg1"/>
                </a:solidFill>
              </a:rPr>
              <a:t>22</a:t>
            </a:fld>
            <a:endParaRPr>
              <a:solidFill>
                <a:schemeClr val="bg1"/>
              </a:solidFill>
            </a:endParaRPr>
          </a:p>
        </p:txBody>
      </p:sp>
      <p:pic>
        <p:nvPicPr>
          <p:cNvPr id="7" name="Picture 6" descr="Icon&#10;&#10;Description automatically generated">
            <a:extLst>
              <a:ext uri="{FF2B5EF4-FFF2-40B4-BE49-F238E27FC236}">
                <a16:creationId xmlns:a16="http://schemas.microsoft.com/office/drawing/2014/main" id="{7F7F33A1-0194-46B9-AC97-BFF34E32AC5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153112" y="4120630"/>
            <a:ext cx="618688" cy="634069"/>
          </a:xfrm>
          <a:prstGeom prst="rect">
            <a:avLst/>
          </a:prstGeom>
        </p:spPr>
      </p:pic>
      <p:pic>
        <p:nvPicPr>
          <p:cNvPr id="6" name="Picture 5" descr="A large group of people in a cave&#10;&#10;Description automatically generated with low confidence">
            <a:extLst>
              <a:ext uri="{FF2B5EF4-FFF2-40B4-BE49-F238E27FC236}">
                <a16:creationId xmlns:a16="http://schemas.microsoft.com/office/drawing/2014/main" id="{92C22808-1009-4155-8197-DE8C43FD046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736037"/>
            <a:ext cx="4952916" cy="3008273"/>
          </a:xfrm>
          <a:prstGeom prst="rect">
            <a:avLst/>
          </a:prstGeom>
        </p:spPr>
      </p:pic>
    </p:spTree>
    <p:extLst>
      <p:ext uri="{BB962C8B-B14F-4D97-AF65-F5344CB8AC3E}">
        <p14:creationId xmlns:p14="http://schemas.microsoft.com/office/powerpoint/2010/main" val="37558192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0D3D4"/>
        </a:solidFill>
        <a:effectLst/>
      </p:bgPr>
    </p:bg>
    <p:spTree>
      <p:nvGrpSpPr>
        <p:cNvPr id="1" name="Shape 73"/>
        <p:cNvGrpSpPr/>
        <p:nvPr/>
      </p:nvGrpSpPr>
      <p:grpSpPr>
        <a:xfrm>
          <a:off x="0" y="0"/>
          <a:ext cx="0" cy="0"/>
          <a:chOff x="0" y="0"/>
          <a:chExt cx="0" cy="0"/>
        </a:xfrm>
      </p:grpSpPr>
      <p:sp>
        <p:nvSpPr>
          <p:cNvPr id="75" name="Google Shape;75;p1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TyStencil Pro Medium" panose="02000605080000020003" pitchFamily="50" charset="0"/>
              </a:rPr>
              <a:t>Conscience Alley </a:t>
            </a:r>
            <a:endParaRPr dirty="0">
              <a:latin typeface="TyStencil Pro Medium" panose="02000605080000020003" pitchFamily="50" charset="0"/>
            </a:endParaRPr>
          </a:p>
        </p:txBody>
      </p:sp>
      <p:sp>
        <p:nvSpPr>
          <p:cNvPr id="76" name="Google Shape;76;p14"/>
          <p:cNvSpPr txBox="1">
            <a:spLocks noGrp="1"/>
          </p:cNvSpPr>
          <p:nvPr>
            <p:ph type="body" idx="1"/>
          </p:nvPr>
        </p:nvSpPr>
        <p:spPr>
          <a:xfrm>
            <a:off x="2400250" y="1359825"/>
            <a:ext cx="3160200" cy="3328800"/>
          </a:xfrm>
          <a:prstGeom prst="rect">
            <a:avLst/>
          </a:prstGeom>
        </p:spPr>
        <p:txBody>
          <a:bodyPr spcFirstLastPara="1" wrap="square" lIns="91425" tIns="91425" rIns="91425" bIns="91425" anchor="t" anchorCtr="0">
            <a:noAutofit/>
          </a:bodyPr>
          <a:lstStyle/>
          <a:p>
            <a:pPr marL="0" indent="0">
              <a:buNone/>
            </a:pPr>
            <a:r>
              <a:rPr lang="en-US" sz="1000" dirty="0">
                <a:solidFill>
                  <a:srgbClr val="30302F"/>
                </a:solidFill>
              </a:rPr>
              <a:t>A useful technique for exploring any kind of dilemma faced by a character, providing an opportunity to </a:t>
            </a:r>
            <a:r>
              <a:rPr lang="en-US" sz="1000" dirty="0" err="1">
                <a:solidFill>
                  <a:srgbClr val="30302F"/>
                </a:solidFill>
              </a:rPr>
              <a:t>analyse</a:t>
            </a:r>
            <a:r>
              <a:rPr lang="en-US" sz="1000" dirty="0">
                <a:solidFill>
                  <a:srgbClr val="30302F"/>
                </a:solidFill>
              </a:rPr>
              <a:t> a decisive moment in greater detail. </a:t>
            </a:r>
          </a:p>
          <a:p>
            <a:pPr marL="0" indent="0">
              <a:buNone/>
            </a:pPr>
            <a:endParaRPr lang="en-US" sz="1000" dirty="0">
              <a:solidFill>
                <a:srgbClr val="30302F"/>
              </a:solidFill>
            </a:endParaRPr>
          </a:p>
          <a:p>
            <a:pPr marL="0" indent="0">
              <a:buNone/>
            </a:pPr>
            <a:r>
              <a:rPr lang="en-US" sz="1000" dirty="0">
                <a:solidFill>
                  <a:srgbClr val="30302F"/>
                </a:solidFill>
              </a:rPr>
              <a:t>The class forms two lines facing each other. </a:t>
            </a:r>
          </a:p>
          <a:p>
            <a:pPr marL="0" indent="0">
              <a:buNone/>
            </a:pPr>
            <a:r>
              <a:rPr lang="en-US" sz="1000" dirty="0">
                <a:solidFill>
                  <a:srgbClr val="30302F"/>
                </a:solidFill>
              </a:rPr>
              <a:t>One person (the teacher or a participant) walks between the lines as each member of the group speaks their advice. </a:t>
            </a:r>
          </a:p>
          <a:p>
            <a:pPr marL="0" indent="0">
              <a:buNone/>
            </a:pPr>
            <a:endParaRPr lang="en-US" sz="1000" dirty="0">
              <a:solidFill>
                <a:srgbClr val="30302F"/>
              </a:solidFill>
            </a:endParaRPr>
          </a:p>
          <a:p>
            <a:pPr marL="0" indent="0">
              <a:buNone/>
            </a:pPr>
            <a:r>
              <a:rPr lang="en-US" sz="1000" dirty="0">
                <a:solidFill>
                  <a:srgbClr val="30302F"/>
                </a:solidFill>
              </a:rPr>
              <a:t>It can be </a:t>
            </a:r>
            <a:r>
              <a:rPr lang="en-US" sz="1000" dirty="0" err="1">
                <a:solidFill>
                  <a:srgbClr val="30302F"/>
                </a:solidFill>
              </a:rPr>
              <a:t>organised</a:t>
            </a:r>
            <a:r>
              <a:rPr lang="en-US" sz="1000" dirty="0">
                <a:solidFill>
                  <a:srgbClr val="30302F"/>
                </a:solidFill>
              </a:rPr>
              <a:t> so that those on one side give opposing advice to those on the other. </a:t>
            </a:r>
          </a:p>
          <a:p>
            <a:pPr marL="0" indent="0">
              <a:buNone/>
            </a:pPr>
            <a:endParaRPr lang="en-US" sz="1000" dirty="0">
              <a:solidFill>
                <a:srgbClr val="30302F"/>
              </a:solidFill>
            </a:endParaRPr>
          </a:p>
          <a:p>
            <a:pPr marL="0" indent="0">
              <a:buNone/>
            </a:pPr>
            <a:r>
              <a:rPr lang="en-US" sz="1000" dirty="0">
                <a:solidFill>
                  <a:srgbClr val="30302F"/>
                </a:solidFill>
              </a:rPr>
              <a:t>When the character reaches the end of the alley, she makes her decision. </a:t>
            </a:r>
            <a:endParaRPr lang="en-IE" sz="1000" dirty="0"/>
          </a:p>
          <a:p>
            <a:pPr marL="171450" indent="-171450">
              <a:buFont typeface="Arial" panose="020B0604020202020204" pitchFamily="34" charset="0"/>
              <a:buChar char="•"/>
            </a:pPr>
            <a:endParaRPr lang="en-GB" sz="1000" dirty="0"/>
          </a:p>
          <a:p>
            <a:pPr marL="171450" indent="-171450">
              <a:buFont typeface="Arial" panose="020B0604020202020204" pitchFamily="34" charset="0"/>
              <a:buChar char="•"/>
            </a:pPr>
            <a:endParaRPr lang="en-GB" sz="1000" dirty="0"/>
          </a:p>
          <a:p>
            <a:pPr marL="0" lvl="0" indent="0" algn="l" rtl="0">
              <a:spcBef>
                <a:spcPts val="0"/>
              </a:spcBef>
              <a:spcAft>
                <a:spcPts val="0"/>
              </a:spcAft>
              <a:buNone/>
            </a:pPr>
            <a:endParaRPr lang="en-IE" sz="1000" dirty="0"/>
          </a:p>
          <a:p>
            <a:pPr marL="0" lvl="0" indent="0" algn="l" rtl="0">
              <a:spcBef>
                <a:spcPts val="0"/>
              </a:spcBef>
              <a:spcAft>
                <a:spcPts val="0"/>
              </a:spcAft>
              <a:buNone/>
            </a:pPr>
            <a:endParaRPr sz="1000" dirty="0"/>
          </a:p>
          <a:p>
            <a:pPr marL="0" lvl="0" indent="0" algn="l" rtl="0">
              <a:spcBef>
                <a:spcPts val="1600"/>
              </a:spcBef>
              <a:spcAft>
                <a:spcPts val="0"/>
              </a:spcAft>
              <a:buNone/>
            </a:pPr>
            <a:endParaRPr sz="1000" dirty="0"/>
          </a:p>
          <a:p>
            <a:pPr marL="0" lvl="0" indent="0" algn="l" rtl="0">
              <a:spcBef>
                <a:spcPts val="1600"/>
              </a:spcBef>
              <a:spcAft>
                <a:spcPts val="0"/>
              </a:spcAft>
              <a:buClr>
                <a:schemeClr val="dk2"/>
              </a:buClr>
              <a:buSzPts val="1100"/>
              <a:buFont typeface="Arial"/>
              <a:buNone/>
            </a:pPr>
            <a:endParaRPr sz="1000" dirty="0"/>
          </a:p>
          <a:p>
            <a:pPr marL="0" lvl="0" indent="0" algn="l" rtl="0">
              <a:spcBef>
                <a:spcPts val="1600"/>
              </a:spcBef>
              <a:spcAft>
                <a:spcPts val="0"/>
              </a:spcAft>
              <a:buNone/>
            </a:pPr>
            <a:endParaRPr sz="1000" dirty="0"/>
          </a:p>
          <a:p>
            <a:pPr marL="0" lvl="0" indent="0" algn="l" rtl="0">
              <a:spcBef>
                <a:spcPts val="1600"/>
              </a:spcBef>
              <a:spcAft>
                <a:spcPts val="1600"/>
              </a:spcAft>
              <a:buNone/>
            </a:pPr>
            <a:endParaRPr sz="1000" dirty="0"/>
          </a:p>
        </p:txBody>
      </p:sp>
      <p:sp>
        <p:nvSpPr>
          <p:cNvPr id="79" name="Google Shape;79;p1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000" b="0" i="0" u="none" strike="noStrike" kern="0" cap="none" spc="0" normalizeH="0" baseline="0" noProof="0">
                <a:ln>
                  <a:noFill/>
                </a:ln>
                <a:solidFill>
                  <a:srgbClr val="000000"/>
                </a:solidFill>
                <a:effectLst/>
                <a:uLnTx/>
                <a:uFillTx/>
                <a:latin typeface="Lato"/>
                <a:sym typeface="Lato"/>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sz="1000" b="0" i="0" u="none" strike="noStrike" kern="0" cap="none" spc="0" normalizeH="0" baseline="0" noProof="0">
              <a:ln>
                <a:noFill/>
              </a:ln>
              <a:solidFill>
                <a:srgbClr val="000000"/>
              </a:solidFill>
              <a:effectLst/>
              <a:uLnTx/>
              <a:uFillTx/>
              <a:latin typeface="Lato"/>
              <a:sym typeface="Lato"/>
            </a:endParaRPr>
          </a:p>
        </p:txBody>
      </p:sp>
    </p:spTree>
    <p:extLst>
      <p:ext uri="{BB962C8B-B14F-4D97-AF65-F5344CB8AC3E}">
        <p14:creationId xmlns:p14="http://schemas.microsoft.com/office/powerpoint/2010/main" val="1842912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E95FA3-2DAB-43A3-8CD9-9343EF94AD57}"/>
              </a:ext>
            </a:extLst>
          </p:cNvPr>
          <p:cNvSpPr txBox="1"/>
          <p:nvPr/>
        </p:nvSpPr>
        <p:spPr>
          <a:xfrm>
            <a:off x="278606" y="204401"/>
            <a:ext cx="4572000" cy="323165"/>
          </a:xfrm>
          <a:prstGeom prst="rect">
            <a:avLst/>
          </a:prstGeom>
          <a:noFill/>
        </p:spPr>
        <p:txBody>
          <a:bodyPr wrap="square">
            <a:spAutoFit/>
          </a:bodyPr>
          <a:lstStyle/>
          <a:p>
            <a:r>
              <a:rPr lang="en-IE" sz="1500" b="1" dirty="0">
                <a:solidFill>
                  <a:srgbClr val="00263E"/>
                </a:solidFill>
                <a:latin typeface="Open Sans" panose="020B0604020202020204" charset="0"/>
                <a:ea typeface="Open Sans" panose="020B0604020202020204" charset="0"/>
                <a:cs typeface="Open Sans" panose="020B0604020202020204" charset="0"/>
              </a:rPr>
              <a:t>Looking and Responding Questions</a:t>
            </a:r>
          </a:p>
        </p:txBody>
      </p:sp>
      <p:graphicFrame>
        <p:nvGraphicFramePr>
          <p:cNvPr id="4" name="Table 3">
            <a:extLst>
              <a:ext uri="{FF2B5EF4-FFF2-40B4-BE49-F238E27FC236}">
                <a16:creationId xmlns:a16="http://schemas.microsoft.com/office/drawing/2014/main" id="{9B59D094-EF36-42D1-AE95-91E1CD40F123}"/>
              </a:ext>
            </a:extLst>
          </p:cNvPr>
          <p:cNvGraphicFramePr>
            <a:graphicFrameLocks noGrp="1"/>
          </p:cNvGraphicFramePr>
          <p:nvPr>
            <p:extLst>
              <p:ext uri="{D42A27DB-BD31-4B8C-83A1-F6EECF244321}">
                <p14:modId xmlns:p14="http://schemas.microsoft.com/office/powerpoint/2010/main" val="4191173186"/>
              </p:ext>
            </p:extLst>
          </p:nvPr>
        </p:nvGraphicFramePr>
        <p:xfrm>
          <a:off x="278606" y="532591"/>
          <a:ext cx="8589497" cy="4552576"/>
        </p:xfrm>
        <a:graphic>
          <a:graphicData uri="http://schemas.openxmlformats.org/drawingml/2006/table">
            <a:tbl>
              <a:tblPr firstRow="1" bandRow="1">
                <a:tableStyleId>{5940675A-B579-460E-94D1-54222C63F5DA}</a:tableStyleId>
              </a:tblPr>
              <a:tblGrid>
                <a:gridCol w="8589497">
                  <a:extLst>
                    <a:ext uri="{9D8B030D-6E8A-4147-A177-3AD203B41FA5}">
                      <a16:colId xmlns:a16="http://schemas.microsoft.com/office/drawing/2014/main" val="2097339074"/>
                    </a:ext>
                  </a:extLst>
                </a:gridCol>
              </a:tblGrid>
              <a:tr h="271450">
                <a:tc>
                  <a:txBody>
                    <a:bodyPr/>
                    <a:lstStyle/>
                    <a:p>
                      <a:r>
                        <a:rPr lang="en-GB" sz="1100" dirty="0">
                          <a:solidFill>
                            <a:srgbClr val="00263E"/>
                          </a:solidFill>
                          <a:latin typeface="Open Sans" panose="020B0604020202020204" charset="0"/>
                          <a:ea typeface="Open Sans" panose="020B0604020202020204" charset="0"/>
                          <a:cs typeface="Open Sans" panose="020B0604020202020204" charset="0"/>
                        </a:rPr>
                        <a:t>Look closely at the painting and answer the following questions.</a:t>
                      </a:r>
                      <a:endParaRPr lang="en-IE" sz="1100" dirty="0">
                        <a:solidFill>
                          <a:srgbClr val="00263E"/>
                        </a:solidFill>
                        <a:latin typeface="Open Sans" panose="020B0604020202020204" charset="0"/>
                        <a:ea typeface="Open Sans" panose="020B0604020202020204" charset="0"/>
                        <a:cs typeface="Open Sans" panose="020B0604020202020204" charset="0"/>
                      </a:endParaRPr>
                    </a:p>
                  </a:txBody>
                  <a:tcPr marL="68580" marR="68580" marT="34290" marB="34290"/>
                </a:tc>
                <a:extLst>
                  <a:ext uri="{0D108BD9-81ED-4DB2-BD59-A6C34878D82A}">
                    <a16:rowId xmlns:a16="http://schemas.microsoft.com/office/drawing/2014/main" val="1143160144"/>
                  </a:ext>
                </a:extLst>
              </a:tr>
              <a:tr h="25224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100" dirty="0">
                          <a:solidFill>
                            <a:srgbClr val="00263E"/>
                          </a:solidFill>
                          <a:latin typeface="Open Sans" panose="020B0604020202020204" charset="0"/>
                          <a:ea typeface="Open Sans" panose="020B0604020202020204" charset="0"/>
                          <a:cs typeface="Open Sans" panose="020B0604020202020204" charset="0"/>
                        </a:rPr>
                        <a:t>This painting is about a marriage – Is it a celebration of marriage? Give reasons for your answer.</a:t>
                      </a:r>
                      <a:endParaRPr lang="en-IE" sz="1100" dirty="0">
                        <a:solidFill>
                          <a:srgbClr val="00263E"/>
                        </a:solidFill>
                        <a:latin typeface="Open Sans" panose="020B0604020202020204" charset="0"/>
                        <a:ea typeface="Open Sans" panose="020B0604020202020204" charset="0"/>
                        <a:cs typeface="Open Sans" panose="020B0604020202020204" charset="0"/>
                      </a:endParaRPr>
                    </a:p>
                  </a:txBody>
                  <a:tcPr marL="68580" marR="68580" marT="34290" marB="34290"/>
                </a:tc>
                <a:extLst>
                  <a:ext uri="{0D108BD9-81ED-4DB2-BD59-A6C34878D82A}">
                    <a16:rowId xmlns:a16="http://schemas.microsoft.com/office/drawing/2014/main" val="4217549103"/>
                  </a:ext>
                </a:extLst>
              </a:tr>
              <a:tr h="388620">
                <a:tc>
                  <a:txBody>
                    <a:bodyPr/>
                    <a:lstStyle/>
                    <a:p>
                      <a:endParaRPr lang="en-GB" sz="1100" dirty="0">
                        <a:solidFill>
                          <a:srgbClr val="00263E"/>
                        </a:solidFill>
                        <a:latin typeface="Open Sans" panose="020B0604020202020204" charset="0"/>
                        <a:ea typeface="Open Sans" panose="020B0604020202020204" charset="0"/>
                        <a:cs typeface="Open Sans" panose="020B0604020202020204" charset="0"/>
                      </a:endParaRPr>
                    </a:p>
                    <a:p>
                      <a:endParaRPr lang="en-IE" sz="1100" dirty="0">
                        <a:solidFill>
                          <a:srgbClr val="00263E"/>
                        </a:solidFill>
                        <a:latin typeface="Open Sans" panose="020B0604020202020204" charset="0"/>
                        <a:ea typeface="Open Sans" panose="020B0604020202020204" charset="0"/>
                        <a:cs typeface="Open Sans" panose="020B0604020202020204" charset="0"/>
                      </a:endParaRPr>
                    </a:p>
                    <a:p>
                      <a:endParaRPr lang="en-IE" sz="1100" dirty="0">
                        <a:solidFill>
                          <a:srgbClr val="00263E"/>
                        </a:solidFill>
                        <a:latin typeface="Open Sans" panose="020B0604020202020204" charset="0"/>
                        <a:ea typeface="Open Sans" panose="020B0604020202020204" charset="0"/>
                        <a:cs typeface="Open Sans" panose="020B0604020202020204" charset="0"/>
                      </a:endParaRPr>
                    </a:p>
                  </a:txBody>
                  <a:tcPr marL="68580" marR="68580" marT="34290" marB="34290"/>
                </a:tc>
                <a:extLst>
                  <a:ext uri="{0D108BD9-81ED-4DB2-BD59-A6C34878D82A}">
                    <a16:rowId xmlns:a16="http://schemas.microsoft.com/office/drawing/2014/main" val="2547299494"/>
                  </a:ext>
                </a:extLst>
              </a:tr>
              <a:tr h="14372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100" dirty="0">
                          <a:solidFill>
                            <a:srgbClr val="00263E"/>
                          </a:solidFill>
                          <a:latin typeface="Open Sans" panose="020B0604020202020204" charset="0"/>
                          <a:ea typeface="Open Sans" panose="020B0604020202020204" charset="0"/>
                          <a:cs typeface="Open Sans" panose="020B0604020202020204" charset="0"/>
                        </a:rPr>
                        <a:t>The artist shows native Irish people and Norman invaders – what techniques does he use to contrast the two groups? </a:t>
                      </a:r>
                      <a:endParaRPr lang="en-IE" sz="1100" dirty="0">
                        <a:solidFill>
                          <a:srgbClr val="00263E"/>
                        </a:solidFill>
                        <a:latin typeface="Open Sans" panose="020B0604020202020204" charset="0"/>
                        <a:ea typeface="Open Sans" panose="020B0604020202020204" charset="0"/>
                        <a:cs typeface="Open Sans" panose="020B0604020202020204" charset="0"/>
                      </a:endParaRPr>
                    </a:p>
                  </a:txBody>
                  <a:tcPr marL="68580" marR="68580" marT="34290" marB="34290"/>
                </a:tc>
                <a:extLst>
                  <a:ext uri="{0D108BD9-81ED-4DB2-BD59-A6C34878D82A}">
                    <a16:rowId xmlns:a16="http://schemas.microsoft.com/office/drawing/2014/main" val="1709046265"/>
                  </a:ext>
                </a:extLst>
              </a:tr>
              <a:tr h="388620">
                <a:tc>
                  <a:txBody>
                    <a:bodyPr/>
                    <a:lstStyle/>
                    <a:p>
                      <a:endParaRPr lang="en-GB" sz="1100" dirty="0">
                        <a:solidFill>
                          <a:srgbClr val="00263E"/>
                        </a:solidFill>
                        <a:latin typeface="Open Sans" panose="020B0604020202020204" charset="0"/>
                        <a:ea typeface="Open Sans" panose="020B0604020202020204" charset="0"/>
                        <a:cs typeface="Open Sans" panose="020B0604020202020204" charset="0"/>
                      </a:endParaRPr>
                    </a:p>
                    <a:p>
                      <a:endParaRPr lang="en-IE" sz="1100" dirty="0">
                        <a:solidFill>
                          <a:srgbClr val="00263E"/>
                        </a:solidFill>
                        <a:latin typeface="Open Sans" panose="020B0604020202020204" charset="0"/>
                        <a:ea typeface="Open Sans" panose="020B0604020202020204" charset="0"/>
                        <a:cs typeface="Open Sans" panose="020B0604020202020204" charset="0"/>
                      </a:endParaRPr>
                    </a:p>
                    <a:p>
                      <a:endParaRPr lang="en-IE" sz="1100" dirty="0">
                        <a:solidFill>
                          <a:srgbClr val="00263E"/>
                        </a:solidFill>
                        <a:latin typeface="Open Sans" panose="020B0604020202020204" charset="0"/>
                        <a:ea typeface="Open Sans" panose="020B0604020202020204" charset="0"/>
                        <a:cs typeface="Open Sans" panose="020B0604020202020204" charset="0"/>
                      </a:endParaRPr>
                    </a:p>
                  </a:txBody>
                  <a:tcPr marL="68580" marR="68580" marT="34290" marB="34290"/>
                </a:tc>
                <a:extLst>
                  <a:ext uri="{0D108BD9-81ED-4DB2-BD59-A6C34878D82A}">
                    <a16:rowId xmlns:a16="http://schemas.microsoft.com/office/drawing/2014/main" val="2128226229"/>
                  </a:ext>
                </a:extLst>
              </a:tr>
              <a:tr h="27615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100" dirty="0">
                          <a:solidFill>
                            <a:srgbClr val="00263E"/>
                          </a:solidFill>
                          <a:latin typeface="Open Sans" panose="020B0604020202020204" charset="0"/>
                          <a:ea typeface="Open Sans" panose="020B0604020202020204" charset="0"/>
                          <a:cs typeface="Open Sans" panose="020B0604020202020204" charset="0"/>
                        </a:rPr>
                        <a:t>What does the character Strongbow do in the painting that suggests his lack of respect for the native Irish and their traditions? </a:t>
                      </a:r>
                      <a:endParaRPr lang="en-IE" sz="1100" dirty="0">
                        <a:solidFill>
                          <a:srgbClr val="00263E"/>
                        </a:solidFill>
                        <a:latin typeface="Open Sans" panose="020B0604020202020204" charset="0"/>
                        <a:ea typeface="Open Sans" panose="020B0604020202020204" charset="0"/>
                        <a:cs typeface="Open Sans" panose="020B0604020202020204" charset="0"/>
                      </a:endParaRPr>
                    </a:p>
                  </a:txBody>
                  <a:tcPr marL="68580" marR="68580" marT="34290" marB="34290"/>
                </a:tc>
                <a:extLst>
                  <a:ext uri="{0D108BD9-81ED-4DB2-BD59-A6C34878D82A}">
                    <a16:rowId xmlns:a16="http://schemas.microsoft.com/office/drawing/2014/main" val="3359573037"/>
                  </a:ext>
                </a:extLst>
              </a:tr>
              <a:tr h="388620">
                <a:tc>
                  <a:txBody>
                    <a:bodyPr/>
                    <a:lstStyle/>
                    <a:p>
                      <a:endParaRPr lang="en-GB" sz="1100" dirty="0">
                        <a:solidFill>
                          <a:srgbClr val="00263E"/>
                        </a:solidFill>
                        <a:latin typeface="Open Sans" panose="020B0604020202020204" charset="0"/>
                        <a:ea typeface="Open Sans" panose="020B0604020202020204" charset="0"/>
                        <a:cs typeface="Open Sans" panose="020B0604020202020204" charset="0"/>
                      </a:endParaRPr>
                    </a:p>
                    <a:p>
                      <a:endParaRPr lang="en-IE" sz="1100" dirty="0">
                        <a:solidFill>
                          <a:srgbClr val="00263E"/>
                        </a:solidFill>
                        <a:latin typeface="Open Sans" panose="020B0604020202020204" charset="0"/>
                        <a:ea typeface="Open Sans" panose="020B0604020202020204" charset="0"/>
                        <a:cs typeface="Open Sans" panose="020B0604020202020204" charset="0"/>
                      </a:endParaRPr>
                    </a:p>
                    <a:p>
                      <a:endParaRPr lang="en-IE" sz="1100" dirty="0">
                        <a:solidFill>
                          <a:srgbClr val="00263E"/>
                        </a:solidFill>
                        <a:latin typeface="Open Sans" panose="020B0604020202020204" charset="0"/>
                        <a:ea typeface="Open Sans" panose="020B0604020202020204" charset="0"/>
                        <a:cs typeface="Open Sans" panose="020B0604020202020204" charset="0"/>
                      </a:endParaRPr>
                    </a:p>
                  </a:txBody>
                  <a:tcPr marL="68580" marR="68580" marT="34290" marB="34290"/>
                </a:tc>
                <a:extLst>
                  <a:ext uri="{0D108BD9-81ED-4DB2-BD59-A6C34878D82A}">
                    <a16:rowId xmlns:a16="http://schemas.microsoft.com/office/drawing/2014/main" val="109417384"/>
                  </a:ext>
                </a:extLst>
              </a:tr>
              <a:tr h="38862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100" dirty="0">
                          <a:solidFill>
                            <a:srgbClr val="00263E"/>
                          </a:solidFill>
                          <a:latin typeface="Open Sans" panose="020B0604020202020204" charset="0"/>
                          <a:ea typeface="Open Sans" panose="020B0604020202020204" charset="0"/>
                          <a:cs typeface="Open Sans" panose="020B0604020202020204" charset="0"/>
                        </a:rPr>
                        <a:t>It is often said that </a:t>
                      </a:r>
                      <a:r>
                        <a:rPr lang="en-GB" sz="1100" dirty="0" err="1">
                          <a:solidFill>
                            <a:srgbClr val="00263E"/>
                          </a:solidFill>
                          <a:latin typeface="Open Sans" panose="020B0604020202020204" charset="0"/>
                          <a:ea typeface="Open Sans" panose="020B0604020202020204" charset="0"/>
                          <a:cs typeface="Open Sans" panose="020B0604020202020204" charset="0"/>
                        </a:rPr>
                        <a:t>Maclise</a:t>
                      </a:r>
                      <a:r>
                        <a:rPr lang="en-GB" sz="1100" dirty="0">
                          <a:solidFill>
                            <a:srgbClr val="00263E"/>
                          </a:solidFill>
                          <a:latin typeface="Open Sans" panose="020B0604020202020204" charset="0"/>
                          <a:ea typeface="Open Sans" panose="020B0604020202020204" charset="0"/>
                          <a:cs typeface="Open Sans" panose="020B0604020202020204" charset="0"/>
                        </a:rPr>
                        <a:t> was one of the most successful painters of his day. Based on this painting by him, would you agree? Give evidence from the painting to support your answer. </a:t>
                      </a:r>
                      <a:endParaRPr lang="en-IE" sz="1100" dirty="0">
                        <a:solidFill>
                          <a:srgbClr val="00263E"/>
                        </a:solidFill>
                        <a:latin typeface="Open Sans" panose="020B0604020202020204" charset="0"/>
                        <a:ea typeface="Open Sans" panose="020B0604020202020204" charset="0"/>
                        <a:cs typeface="Open Sans" panose="020B0604020202020204" charset="0"/>
                      </a:endParaRPr>
                    </a:p>
                  </a:txBody>
                  <a:tcPr marL="68580" marR="68580" marT="34290" marB="34290"/>
                </a:tc>
                <a:extLst>
                  <a:ext uri="{0D108BD9-81ED-4DB2-BD59-A6C34878D82A}">
                    <a16:rowId xmlns:a16="http://schemas.microsoft.com/office/drawing/2014/main" val="2586383690"/>
                  </a:ext>
                </a:extLst>
              </a:tr>
              <a:tr h="388620">
                <a:tc>
                  <a:txBody>
                    <a:bodyPr/>
                    <a:lstStyle/>
                    <a:p>
                      <a:endParaRPr lang="en-GB" sz="1100" dirty="0">
                        <a:solidFill>
                          <a:srgbClr val="00263E"/>
                        </a:solidFill>
                        <a:latin typeface="Open Sans" panose="020B0604020202020204" charset="0"/>
                        <a:ea typeface="Open Sans" panose="020B0604020202020204" charset="0"/>
                        <a:cs typeface="Open Sans" panose="020B0604020202020204" charset="0"/>
                      </a:endParaRPr>
                    </a:p>
                    <a:p>
                      <a:endParaRPr lang="en-IE" sz="1100" dirty="0">
                        <a:solidFill>
                          <a:srgbClr val="00263E"/>
                        </a:solidFill>
                        <a:latin typeface="Open Sans" panose="020B0604020202020204" charset="0"/>
                        <a:ea typeface="Open Sans" panose="020B0604020202020204" charset="0"/>
                        <a:cs typeface="Open Sans" panose="020B0604020202020204" charset="0"/>
                      </a:endParaRPr>
                    </a:p>
                    <a:p>
                      <a:endParaRPr lang="en-IE" sz="1100" dirty="0">
                        <a:solidFill>
                          <a:srgbClr val="00263E"/>
                        </a:solidFill>
                        <a:latin typeface="Open Sans" panose="020B0604020202020204" charset="0"/>
                        <a:ea typeface="Open Sans" panose="020B0604020202020204" charset="0"/>
                        <a:cs typeface="Open Sans" panose="020B0604020202020204" charset="0"/>
                      </a:endParaRPr>
                    </a:p>
                  </a:txBody>
                  <a:tcPr marL="68580" marR="68580" marT="34290" marB="34290"/>
                </a:tc>
                <a:extLst>
                  <a:ext uri="{0D108BD9-81ED-4DB2-BD59-A6C34878D82A}">
                    <a16:rowId xmlns:a16="http://schemas.microsoft.com/office/drawing/2014/main" val="2454665285"/>
                  </a:ext>
                </a:extLst>
              </a:tr>
              <a:tr h="25513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100" dirty="0">
                          <a:solidFill>
                            <a:srgbClr val="00263E"/>
                          </a:solidFill>
                          <a:latin typeface="Open Sans" panose="020B0604020202020204" charset="0"/>
                          <a:ea typeface="Open Sans" panose="020B0604020202020204" charset="0"/>
                          <a:cs typeface="Open Sans" panose="020B0604020202020204" charset="0"/>
                        </a:rPr>
                        <a:t>Research Diarmaid Mac </a:t>
                      </a:r>
                      <a:r>
                        <a:rPr lang="en-GB" sz="1100" dirty="0" err="1">
                          <a:solidFill>
                            <a:srgbClr val="00263E"/>
                          </a:solidFill>
                          <a:latin typeface="Open Sans" panose="020B0604020202020204" charset="0"/>
                          <a:ea typeface="Open Sans" panose="020B0604020202020204" charset="0"/>
                          <a:cs typeface="Open Sans" panose="020B0604020202020204" charset="0"/>
                        </a:rPr>
                        <a:t>Murrough</a:t>
                      </a:r>
                      <a:r>
                        <a:rPr lang="en-GB" sz="1100" dirty="0">
                          <a:solidFill>
                            <a:srgbClr val="00263E"/>
                          </a:solidFill>
                          <a:latin typeface="Open Sans" panose="020B0604020202020204" charset="0"/>
                          <a:ea typeface="Open Sans" panose="020B0604020202020204" charset="0"/>
                          <a:cs typeface="Open Sans" panose="020B0604020202020204" charset="0"/>
                        </a:rPr>
                        <a:t> and write 5 facts about him</a:t>
                      </a:r>
                      <a:endParaRPr lang="en-IE" sz="1100" dirty="0">
                        <a:solidFill>
                          <a:srgbClr val="00263E"/>
                        </a:solidFill>
                        <a:latin typeface="Open Sans" panose="020B0604020202020204" charset="0"/>
                        <a:ea typeface="Open Sans" panose="020B0604020202020204" charset="0"/>
                        <a:cs typeface="Open Sans" panose="020B0604020202020204" charset="0"/>
                      </a:endParaRPr>
                    </a:p>
                  </a:txBody>
                  <a:tcPr marL="68580" marR="68580" marT="34290" marB="34290"/>
                </a:tc>
                <a:extLst>
                  <a:ext uri="{0D108BD9-81ED-4DB2-BD59-A6C34878D82A}">
                    <a16:rowId xmlns:a16="http://schemas.microsoft.com/office/drawing/2014/main" val="252440191"/>
                  </a:ext>
                </a:extLst>
              </a:tr>
              <a:tr h="388620">
                <a:tc>
                  <a:txBody>
                    <a:bodyPr/>
                    <a:lstStyle/>
                    <a:p>
                      <a:endParaRPr lang="en-GB" sz="1100" dirty="0">
                        <a:solidFill>
                          <a:srgbClr val="00263E"/>
                        </a:solidFill>
                        <a:latin typeface="Open Sans" panose="020B0604020202020204" charset="0"/>
                        <a:ea typeface="Open Sans" panose="020B0604020202020204" charset="0"/>
                        <a:cs typeface="Open Sans" panose="020B0604020202020204" charset="0"/>
                      </a:endParaRPr>
                    </a:p>
                    <a:p>
                      <a:endParaRPr lang="en-IE" sz="1100" dirty="0">
                        <a:solidFill>
                          <a:srgbClr val="00263E"/>
                        </a:solidFill>
                        <a:latin typeface="Open Sans" panose="020B0604020202020204" charset="0"/>
                        <a:ea typeface="Open Sans" panose="020B0604020202020204" charset="0"/>
                        <a:cs typeface="Open Sans" panose="020B0604020202020204" charset="0"/>
                      </a:endParaRPr>
                    </a:p>
                    <a:p>
                      <a:endParaRPr lang="en-IE" sz="1100" dirty="0">
                        <a:solidFill>
                          <a:srgbClr val="00263E"/>
                        </a:solidFill>
                        <a:latin typeface="Open Sans" panose="020B0604020202020204" charset="0"/>
                        <a:ea typeface="Open Sans" panose="020B0604020202020204" charset="0"/>
                        <a:cs typeface="Open Sans" panose="020B0604020202020204" charset="0"/>
                      </a:endParaRPr>
                    </a:p>
                  </a:txBody>
                  <a:tcPr marL="68580" marR="68580" marT="34290" marB="34290"/>
                </a:tc>
                <a:extLst>
                  <a:ext uri="{0D108BD9-81ED-4DB2-BD59-A6C34878D82A}">
                    <a16:rowId xmlns:a16="http://schemas.microsoft.com/office/drawing/2014/main" val="1527535815"/>
                  </a:ext>
                </a:extLst>
              </a:tr>
            </a:tbl>
          </a:graphicData>
        </a:graphic>
      </p:graphicFrame>
    </p:spTree>
    <p:extLst>
      <p:ext uri="{BB962C8B-B14F-4D97-AF65-F5344CB8AC3E}">
        <p14:creationId xmlns:p14="http://schemas.microsoft.com/office/powerpoint/2010/main" val="41165354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E95FA3-2DAB-43A3-8CD9-9343EF94AD57}"/>
              </a:ext>
            </a:extLst>
          </p:cNvPr>
          <p:cNvSpPr txBox="1"/>
          <p:nvPr/>
        </p:nvSpPr>
        <p:spPr>
          <a:xfrm>
            <a:off x="275897" y="209426"/>
            <a:ext cx="4572000" cy="323165"/>
          </a:xfrm>
          <a:prstGeom prst="rect">
            <a:avLst/>
          </a:prstGeom>
          <a:noFill/>
        </p:spPr>
        <p:txBody>
          <a:bodyPr wrap="square">
            <a:spAutoFit/>
          </a:bodyPr>
          <a:lstStyle/>
          <a:p>
            <a:r>
              <a:rPr lang="en-IE" sz="1500" b="1" dirty="0">
                <a:solidFill>
                  <a:srgbClr val="00263E"/>
                </a:solidFill>
                <a:latin typeface="Open Sans" panose="020B0604020202020204" charset="0"/>
                <a:ea typeface="Open Sans" panose="020B0604020202020204" charset="0"/>
                <a:cs typeface="Open Sans" panose="020B0604020202020204" charset="0"/>
              </a:rPr>
              <a:t>Are you descended from the Normans?</a:t>
            </a:r>
          </a:p>
        </p:txBody>
      </p:sp>
      <p:graphicFrame>
        <p:nvGraphicFramePr>
          <p:cNvPr id="5" name="Table 4">
            <a:extLst>
              <a:ext uri="{FF2B5EF4-FFF2-40B4-BE49-F238E27FC236}">
                <a16:creationId xmlns:a16="http://schemas.microsoft.com/office/drawing/2014/main" id="{BA18E2C4-175C-4D62-AA29-D4884D5324BB}"/>
              </a:ext>
            </a:extLst>
          </p:cNvPr>
          <p:cNvGraphicFramePr>
            <a:graphicFrameLocks/>
          </p:cNvGraphicFramePr>
          <p:nvPr>
            <p:extLst>
              <p:ext uri="{D42A27DB-BD31-4B8C-83A1-F6EECF244321}">
                <p14:modId xmlns:p14="http://schemas.microsoft.com/office/powerpoint/2010/main" val="1141691700"/>
              </p:ext>
            </p:extLst>
          </p:nvPr>
        </p:nvGraphicFramePr>
        <p:xfrm>
          <a:off x="354724" y="966403"/>
          <a:ext cx="7906405" cy="2021160"/>
        </p:xfrm>
        <a:graphic>
          <a:graphicData uri="http://schemas.openxmlformats.org/drawingml/2006/table">
            <a:tbl>
              <a:tblPr firstRow="1" bandRow="1">
                <a:tableStyleId>{5940675A-B579-460E-94D1-54222C63F5DA}</a:tableStyleId>
              </a:tblPr>
              <a:tblGrid>
                <a:gridCol w="1581281">
                  <a:extLst>
                    <a:ext uri="{9D8B030D-6E8A-4147-A177-3AD203B41FA5}">
                      <a16:colId xmlns:a16="http://schemas.microsoft.com/office/drawing/2014/main" val="1977656414"/>
                    </a:ext>
                  </a:extLst>
                </a:gridCol>
                <a:gridCol w="1581281">
                  <a:extLst>
                    <a:ext uri="{9D8B030D-6E8A-4147-A177-3AD203B41FA5}">
                      <a16:colId xmlns:a16="http://schemas.microsoft.com/office/drawing/2014/main" val="2758756996"/>
                    </a:ext>
                  </a:extLst>
                </a:gridCol>
                <a:gridCol w="1581281">
                  <a:extLst>
                    <a:ext uri="{9D8B030D-6E8A-4147-A177-3AD203B41FA5}">
                      <a16:colId xmlns:a16="http://schemas.microsoft.com/office/drawing/2014/main" val="675947108"/>
                    </a:ext>
                  </a:extLst>
                </a:gridCol>
                <a:gridCol w="1581281">
                  <a:extLst>
                    <a:ext uri="{9D8B030D-6E8A-4147-A177-3AD203B41FA5}">
                      <a16:colId xmlns:a16="http://schemas.microsoft.com/office/drawing/2014/main" val="1740318349"/>
                    </a:ext>
                  </a:extLst>
                </a:gridCol>
                <a:gridCol w="1581281">
                  <a:extLst>
                    <a:ext uri="{9D8B030D-6E8A-4147-A177-3AD203B41FA5}">
                      <a16:colId xmlns:a16="http://schemas.microsoft.com/office/drawing/2014/main" val="2075500202"/>
                    </a:ext>
                  </a:extLst>
                </a:gridCol>
              </a:tblGrid>
              <a:tr h="404232">
                <a:tc>
                  <a:txBody>
                    <a:bodyPr/>
                    <a:lstStyle/>
                    <a:p>
                      <a:pPr algn="ctr"/>
                      <a:r>
                        <a:rPr lang="en-IE" dirty="0">
                          <a:latin typeface="Open Sans" panose="020B0604020202020204" charset="0"/>
                          <a:ea typeface="Open Sans" panose="020B0604020202020204" charset="0"/>
                          <a:cs typeface="Open Sans" panose="020B0604020202020204" charset="0"/>
                        </a:rPr>
                        <a:t>Butler</a:t>
                      </a:r>
                    </a:p>
                  </a:txBody>
                  <a:tcPr/>
                </a:tc>
                <a:tc>
                  <a:txBody>
                    <a:bodyPr/>
                    <a:lstStyle/>
                    <a:p>
                      <a:pPr algn="ctr"/>
                      <a:r>
                        <a:rPr lang="en-IE" dirty="0">
                          <a:latin typeface="Open Sans" panose="020B0604020202020204" charset="0"/>
                          <a:ea typeface="Open Sans" panose="020B0604020202020204" charset="0"/>
                          <a:cs typeface="Open Sans" panose="020B0604020202020204" charset="0"/>
                        </a:rPr>
                        <a:t>Dalton</a:t>
                      </a:r>
                    </a:p>
                  </a:txBody>
                  <a:tcPr/>
                </a:tc>
                <a:tc>
                  <a:txBody>
                    <a:bodyPr/>
                    <a:lstStyle/>
                    <a:p>
                      <a:pPr algn="ctr"/>
                      <a:r>
                        <a:rPr lang="en-IE" dirty="0">
                          <a:latin typeface="Open Sans" panose="020B0604020202020204" charset="0"/>
                          <a:ea typeface="Open Sans" panose="020B0604020202020204" charset="0"/>
                          <a:cs typeface="Open Sans" panose="020B0604020202020204" charset="0"/>
                        </a:rPr>
                        <a:t>Darcy</a:t>
                      </a:r>
                    </a:p>
                  </a:txBody>
                  <a:tcPr/>
                </a:tc>
                <a:tc>
                  <a:txBody>
                    <a:bodyPr/>
                    <a:lstStyle/>
                    <a:p>
                      <a:pPr algn="ctr"/>
                      <a:r>
                        <a:rPr lang="en-IE" dirty="0">
                          <a:latin typeface="Open Sans" panose="020B0604020202020204" charset="0"/>
                          <a:ea typeface="Open Sans" panose="020B0604020202020204" charset="0"/>
                          <a:cs typeface="Open Sans" panose="020B0604020202020204" charset="0"/>
                        </a:rPr>
                        <a:t>Burke</a:t>
                      </a:r>
                    </a:p>
                  </a:txBody>
                  <a:tcPr/>
                </a:tc>
                <a:tc>
                  <a:txBody>
                    <a:bodyPr/>
                    <a:lstStyle/>
                    <a:p>
                      <a:pPr algn="ctr"/>
                      <a:r>
                        <a:rPr lang="en-IE" dirty="0">
                          <a:latin typeface="Open Sans" panose="020B0604020202020204" charset="0"/>
                          <a:ea typeface="Open Sans" panose="020B0604020202020204" charset="0"/>
                          <a:cs typeface="Open Sans" panose="020B0604020202020204" charset="0"/>
                        </a:rPr>
                        <a:t>Fleming</a:t>
                      </a:r>
                    </a:p>
                  </a:txBody>
                  <a:tcPr/>
                </a:tc>
                <a:extLst>
                  <a:ext uri="{0D108BD9-81ED-4DB2-BD59-A6C34878D82A}">
                    <a16:rowId xmlns:a16="http://schemas.microsoft.com/office/drawing/2014/main" val="3556661132"/>
                  </a:ext>
                </a:extLst>
              </a:tr>
              <a:tr h="404232">
                <a:tc>
                  <a:txBody>
                    <a:bodyPr/>
                    <a:lstStyle/>
                    <a:p>
                      <a:pPr algn="ctr"/>
                      <a:r>
                        <a:rPr lang="en-IE" dirty="0">
                          <a:latin typeface="Open Sans" panose="020B0604020202020204" charset="0"/>
                          <a:ea typeface="Open Sans" panose="020B0604020202020204" charset="0"/>
                          <a:cs typeface="Open Sans" panose="020B0604020202020204" charset="0"/>
                        </a:rPr>
                        <a:t>Walsh</a:t>
                      </a:r>
                    </a:p>
                  </a:txBody>
                  <a:tcPr/>
                </a:tc>
                <a:tc>
                  <a:txBody>
                    <a:bodyPr/>
                    <a:lstStyle/>
                    <a:p>
                      <a:pPr algn="ctr"/>
                      <a:r>
                        <a:rPr lang="en-IE" dirty="0">
                          <a:latin typeface="Open Sans" panose="020B0604020202020204" charset="0"/>
                          <a:ea typeface="Open Sans" panose="020B0604020202020204" charset="0"/>
                          <a:cs typeface="Open Sans" panose="020B0604020202020204" charset="0"/>
                        </a:rPr>
                        <a:t>Barry</a:t>
                      </a:r>
                    </a:p>
                  </a:txBody>
                  <a:tcPr/>
                </a:tc>
                <a:tc>
                  <a:txBody>
                    <a:bodyPr/>
                    <a:lstStyle/>
                    <a:p>
                      <a:pPr algn="ctr"/>
                      <a:r>
                        <a:rPr lang="en-IE" dirty="0">
                          <a:latin typeface="Open Sans" panose="020B0604020202020204" charset="0"/>
                          <a:ea typeface="Open Sans" panose="020B0604020202020204" charset="0"/>
                          <a:cs typeface="Open Sans" panose="020B0604020202020204" charset="0"/>
                        </a:rPr>
                        <a:t>Roche</a:t>
                      </a:r>
                    </a:p>
                  </a:txBody>
                  <a:tcPr/>
                </a:tc>
                <a:tc>
                  <a:txBody>
                    <a:bodyPr/>
                    <a:lstStyle/>
                    <a:p>
                      <a:pPr algn="ctr"/>
                      <a:r>
                        <a:rPr lang="en-IE" dirty="0">
                          <a:latin typeface="Open Sans" panose="020B0604020202020204" charset="0"/>
                          <a:ea typeface="Open Sans" panose="020B0604020202020204" charset="0"/>
                          <a:cs typeface="Open Sans" panose="020B0604020202020204" charset="0"/>
                        </a:rPr>
                        <a:t>Campion</a:t>
                      </a:r>
                    </a:p>
                  </a:txBody>
                  <a:tcPr/>
                </a:tc>
                <a:tc>
                  <a:txBody>
                    <a:bodyPr/>
                    <a:lstStyle/>
                    <a:p>
                      <a:pPr algn="ctr"/>
                      <a:r>
                        <a:rPr lang="en-IE" dirty="0">
                          <a:latin typeface="Open Sans" panose="020B0604020202020204" charset="0"/>
                          <a:ea typeface="Open Sans" panose="020B0604020202020204" charset="0"/>
                          <a:cs typeface="Open Sans" panose="020B0604020202020204" charset="0"/>
                        </a:rPr>
                        <a:t>Joyce</a:t>
                      </a:r>
                    </a:p>
                  </a:txBody>
                  <a:tcPr/>
                </a:tc>
                <a:extLst>
                  <a:ext uri="{0D108BD9-81ED-4DB2-BD59-A6C34878D82A}">
                    <a16:rowId xmlns:a16="http://schemas.microsoft.com/office/drawing/2014/main" val="2599565036"/>
                  </a:ext>
                </a:extLst>
              </a:tr>
              <a:tr h="404232">
                <a:tc>
                  <a:txBody>
                    <a:bodyPr/>
                    <a:lstStyle/>
                    <a:p>
                      <a:pPr algn="ctr"/>
                      <a:r>
                        <a:rPr lang="en-IE" dirty="0">
                          <a:latin typeface="Open Sans" panose="020B0604020202020204" charset="0"/>
                          <a:ea typeface="Open Sans" panose="020B0604020202020204" charset="0"/>
                          <a:cs typeface="Open Sans" panose="020B0604020202020204" charset="0"/>
                        </a:rPr>
                        <a:t>Nugent</a:t>
                      </a:r>
                    </a:p>
                  </a:txBody>
                  <a:tcPr/>
                </a:tc>
                <a:tc>
                  <a:txBody>
                    <a:bodyPr/>
                    <a:lstStyle/>
                    <a:p>
                      <a:pPr algn="ctr"/>
                      <a:r>
                        <a:rPr lang="en-IE" dirty="0">
                          <a:latin typeface="Open Sans" panose="020B0604020202020204" charset="0"/>
                          <a:ea typeface="Open Sans" panose="020B0604020202020204" charset="0"/>
                          <a:cs typeface="Open Sans" panose="020B0604020202020204" charset="0"/>
                        </a:rPr>
                        <a:t>Fitzgerald</a:t>
                      </a:r>
                    </a:p>
                  </a:txBody>
                  <a:tcPr/>
                </a:tc>
                <a:tc>
                  <a:txBody>
                    <a:bodyPr/>
                    <a:lstStyle/>
                    <a:p>
                      <a:pPr algn="ctr"/>
                      <a:r>
                        <a:rPr lang="en-IE" dirty="0">
                          <a:latin typeface="Open Sans" panose="020B0604020202020204" charset="0"/>
                          <a:ea typeface="Open Sans" panose="020B0604020202020204" charset="0"/>
                          <a:cs typeface="Open Sans" panose="020B0604020202020204" charset="0"/>
                        </a:rPr>
                        <a:t>De Lacy</a:t>
                      </a:r>
                    </a:p>
                  </a:txBody>
                  <a:tcPr/>
                </a:tc>
                <a:tc>
                  <a:txBody>
                    <a:bodyPr/>
                    <a:lstStyle/>
                    <a:p>
                      <a:pPr algn="ctr"/>
                      <a:r>
                        <a:rPr lang="en-IE" dirty="0">
                          <a:latin typeface="Open Sans" panose="020B0604020202020204" charset="0"/>
                          <a:ea typeface="Open Sans" panose="020B0604020202020204" charset="0"/>
                          <a:cs typeface="Open Sans" panose="020B0604020202020204" charset="0"/>
                        </a:rPr>
                        <a:t>Savage</a:t>
                      </a:r>
                    </a:p>
                  </a:txBody>
                  <a:tcPr/>
                </a:tc>
                <a:tc>
                  <a:txBody>
                    <a:bodyPr/>
                    <a:lstStyle/>
                    <a:p>
                      <a:pPr algn="ctr"/>
                      <a:r>
                        <a:rPr lang="en-IE" dirty="0">
                          <a:latin typeface="Open Sans" panose="020B0604020202020204" charset="0"/>
                          <a:ea typeface="Open Sans" panose="020B0604020202020204" charset="0"/>
                          <a:cs typeface="Open Sans" panose="020B0604020202020204" charset="0"/>
                        </a:rPr>
                        <a:t>White</a:t>
                      </a:r>
                    </a:p>
                  </a:txBody>
                  <a:tcPr/>
                </a:tc>
                <a:extLst>
                  <a:ext uri="{0D108BD9-81ED-4DB2-BD59-A6C34878D82A}">
                    <a16:rowId xmlns:a16="http://schemas.microsoft.com/office/drawing/2014/main" val="364754158"/>
                  </a:ext>
                </a:extLst>
              </a:tr>
              <a:tr h="404232">
                <a:tc>
                  <a:txBody>
                    <a:bodyPr/>
                    <a:lstStyle/>
                    <a:p>
                      <a:pPr algn="ctr"/>
                      <a:r>
                        <a:rPr lang="en-IE" dirty="0">
                          <a:latin typeface="Open Sans" panose="020B0604020202020204" charset="0"/>
                          <a:ea typeface="Open Sans" panose="020B0604020202020204" charset="0"/>
                          <a:cs typeface="Open Sans" panose="020B0604020202020204" charset="0"/>
                        </a:rPr>
                        <a:t>Sinnott</a:t>
                      </a:r>
                    </a:p>
                  </a:txBody>
                  <a:tcPr/>
                </a:tc>
                <a:tc>
                  <a:txBody>
                    <a:bodyPr/>
                    <a:lstStyle/>
                    <a:p>
                      <a:pPr algn="ctr"/>
                      <a:r>
                        <a:rPr lang="en-IE" dirty="0">
                          <a:latin typeface="Open Sans" panose="020B0604020202020204" charset="0"/>
                          <a:ea typeface="Open Sans" panose="020B0604020202020204" charset="0"/>
                          <a:cs typeface="Open Sans" panose="020B0604020202020204" charset="0"/>
                        </a:rPr>
                        <a:t>Morrissey</a:t>
                      </a:r>
                    </a:p>
                  </a:txBody>
                  <a:tcPr/>
                </a:tc>
                <a:tc>
                  <a:txBody>
                    <a:bodyPr/>
                    <a:lstStyle/>
                    <a:p>
                      <a:pPr algn="ctr"/>
                      <a:r>
                        <a:rPr lang="en-IE" dirty="0">
                          <a:latin typeface="Open Sans" panose="020B0604020202020204" charset="0"/>
                          <a:ea typeface="Open Sans" panose="020B0604020202020204" charset="0"/>
                          <a:cs typeface="Open Sans" panose="020B0604020202020204" charset="0"/>
                        </a:rPr>
                        <a:t>Powers</a:t>
                      </a:r>
                    </a:p>
                  </a:txBody>
                  <a:tcPr/>
                </a:tc>
                <a:tc>
                  <a:txBody>
                    <a:bodyPr/>
                    <a:lstStyle/>
                    <a:p>
                      <a:pPr algn="ctr"/>
                      <a:r>
                        <a:rPr lang="en-IE" dirty="0">
                          <a:latin typeface="Open Sans" panose="020B0604020202020204" charset="0"/>
                          <a:ea typeface="Open Sans" panose="020B0604020202020204" charset="0"/>
                          <a:cs typeface="Open Sans" panose="020B0604020202020204" charset="0"/>
                        </a:rPr>
                        <a:t>Fitzgibbon</a:t>
                      </a:r>
                    </a:p>
                  </a:txBody>
                  <a:tcPr/>
                </a:tc>
                <a:tc>
                  <a:txBody>
                    <a:bodyPr/>
                    <a:lstStyle/>
                    <a:p>
                      <a:pPr algn="ctr"/>
                      <a:r>
                        <a:rPr lang="en-IE" dirty="0">
                          <a:latin typeface="Open Sans" panose="020B0604020202020204" charset="0"/>
                          <a:ea typeface="Open Sans" panose="020B0604020202020204" charset="0"/>
                          <a:cs typeface="Open Sans" panose="020B0604020202020204" charset="0"/>
                        </a:rPr>
                        <a:t>Griffith</a:t>
                      </a:r>
                    </a:p>
                  </a:txBody>
                  <a:tcPr/>
                </a:tc>
                <a:extLst>
                  <a:ext uri="{0D108BD9-81ED-4DB2-BD59-A6C34878D82A}">
                    <a16:rowId xmlns:a16="http://schemas.microsoft.com/office/drawing/2014/main" val="2015359394"/>
                  </a:ext>
                </a:extLst>
              </a:tr>
              <a:tr h="404232">
                <a:tc>
                  <a:txBody>
                    <a:bodyPr/>
                    <a:lstStyle/>
                    <a:p>
                      <a:pPr algn="ctr"/>
                      <a:r>
                        <a:rPr lang="en-IE" dirty="0">
                          <a:latin typeface="Open Sans" panose="020B0604020202020204" charset="0"/>
                          <a:ea typeface="Open Sans" panose="020B0604020202020204" charset="0"/>
                          <a:cs typeface="Open Sans" panose="020B0604020202020204" charset="0"/>
                        </a:rPr>
                        <a:t>Rice</a:t>
                      </a:r>
                    </a:p>
                  </a:txBody>
                  <a:tcPr/>
                </a:tc>
                <a:tc>
                  <a:txBody>
                    <a:bodyPr/>
                    <a:lstStyle/>
                    <a:p>
                      <a:pPr algn="ctr"/>
                      <a:r>
                        <a:rPr lang="en-IE" dirty="0">
                          <a:latin typeface="Open Sans" panose="020B0604020202020204" charset="0"/>
                          <a:ea typeface="Open Sans" panose="020B0604020202020204" charset="0"/>
                          <a:cs typeface="Open Sans" panose="020B0604020202020204" charset="0"/>
                        </a:rPr>
                        <a:t>Plunket</a:t>
                      </a:r>
                    </a:p>
                  </a:txBody>
                  <a:tcPr/>
                </a:tc>
                <a:tc>
                  <a:txBody>
                    <a:bodyPr/>
                    <a:lstStyle/>
                    <a:p>
                      <a:pPr algn="ctr"/>
                      <a:r>
                        <a:rPr lang="en-IE" dirty="0">
                          <a:latin typeface="Open Sans" panose="020B0604020202020204" charset="0"/>
                          <a:ea typeface="Open Sans" panose="020B0604020202020204" charset="0"/>
                          <a:cs typeface="Open Sans" panose="020B0604020202020204" charset="0"/>
                        </a:rPr>
                        <a:t>Lynch</a:t>
                      </a:r>
                    </a:p>
                  </a:txBody>
                  <a:tcPr/>
                </a:tc>
                <a:tc>
                  <a:txBody>
                    <a:bodyPr/>
                    <a:lstStyle/>
                    <a:p>
                      <a:pPr algn="ctr"/>
                      <a:r>
                        <a:rPr lang="en-IE" dirty="0">
                          <a:latin typeface="Open Sans" panose="020B0604020202020204" charset="0"/>
                          <a:ea typeface="Open Sans" panose="020B0604020202020204" charset="0"/>
                          <a:cs typeface="Open Sans" panose="020B0604020202020204" charset="0"/>
                        </a:rPr>
                        <a:t>Lyons</a:t>
                      </a:r>
                    </a:p>
                  </a:txBody>
                  <a:tcPr/>
                </a:tc>
                <a:tc>
                  <a:txBody>
                    <a:bodyPr/>
                    <a:lstStyle/>
                    <a:p>
                      <a:pPr algn="ctr"/>
                      <a:r>
                        <a:rPr lang="en-IE" dirty="0">
                          <a:latin typeface="Open Sans" panose="020B0604020202020204" charset="0"/>
                          <a:ea typeface="Open Sans" panose="020B0604020202020204" charset="0"/>
                          <a:cs typeface="Open Sans" panose="020B0604020202020204" charset="0"/>
                        </a:rPr>
                        <a:t>Dillon</a:t>
                      </a:r>
                    </a:p>
                  </a:txBody>
                  <a:tcPr/>
                </a:tc>
                <a:extLst>
                  <a:ext uri="{0D108BD9-81ED-4DB2-BD59-A6C34878D82A}">
                    <a16:rowId xmlns:a16="http://schemas.microsoft.com/office/drawing/2014/main" val="182165486"/>
                  </a:ext>
                </a:extLst>
              </a:tr>
            </a:tbl>
          </a:graphicData>
        </a:graphic>
      </p:graphicFrame>
      <p:sp>
        <p:nvSpPr>
          <p:cNvPr id="6" name="TextBox 5">
            <a:extLst>
              <a:ext uri="{FF2B5EF4-FFF2-40B4-BE49-F238E27FC236}">
                <a16:creationId xmlns:a16="http://schemas.microsoft.com/office/drawing/2014/main" id="{07F9C02C-E2BE-4EF1-806E-5FE4AA8336A4}"/>
              </a:ext>
            </a:extLst>
          </p:cNvPr>
          <p:cNvSpPr txBox="1"/>
          <p:nvPr/>
        </p:nvSpPr>
        <p:spPr>
          <a:xfrm>
            <a:off x="275897" y="3438433"/>
            <a:ext cx="10515600" cy="738664"/>
          </a:xfrm>
          <a:prstGeom prst="rect">
            <a:avLst/>
          </a:prstGeom>
          <a:noFill/>
        </p:spPr>
        <p:txBody>
          <a:bodyPr wrap="square" rtlCol="0">
            <a:spAutoFit/>
          </a:bodyPr>
          <a:lstStyle/>
          <a:p>
            <a:pPr marL="342900" indent="-342900">
              <a:buFont typeface="+mj-lt"/>
              <a:buAutoNum type="arabicPeriod"/>
            </a:pPr>
            <a:r>
              <a:rPr lang="en-IE" dirty="0">
                <a:solidFill>
                  <a:srgbClr val="00263E"/>
                </a:solidFill>
                <a:latin typeface="Open Sans" panose="020B0604020202020204" charset="0"/>
                <a:ea typeface="Open Sans" panose="020B0604020202020204" charset="0"/>
                <a:cs typeface="Open Sans" panose="020B0604020202020204" charset="0"/>
              </a:rPr>
              <a:t>Do you know any famous Irish people with a Norman surname? </a:t>
            </a:r>
          </a:p>
          <a:p>
            <a:pPr marL="342900" indent="-342900">
              <a:buFont typeface="+mj-lt"/>
              <a:buAutoNum type="arabicPeriod"/>
            </a:pPr>
            <a:r>
              <a:rPr lang="en-IE" dirty="0">
                <a:solidFill>
                  <a:srgbClr val="00263E"/>
                </a:solidFill>
                <a:latin typeface="Open Sans" panose="020B0604020202020204" charset="0"/>
                <a:ea typeface="Open Sans" panose="020B0604020202020204" charset="0"/>
                <a:cs typeface="Open Sans" panose="020B0604020202020204" charset="0"/>
              </a:rPr>
              <a:t>Research the origin of your surname. </a:t>
            </a:r>
          </a:p>
          <a:p>
            <a:pPr marL="342900" indent="-342900">
              <a:buFont typeface="+mj-lt"/>
              <a:buAutoNum type="arabicPeriod"/>
            </a:pPr>
            <a:r>
              <a:rPr lang="en-IE" dirty="0">
                <a:solidFill>
                  <a:srgbClr val="00263E"/>
                </a:solidFill>
                <a:latin typeface="Open Sans" panose="020B0604020202020204" charset="0"/>
                <a:ea typeface="Open Sans" panose="020B0604020202020204" charset="0"/>
                <a:cs typeface="Open Sans" panose="020B0604020202020204" charset="0"/>
              </a:rPr>
              <a:t>Research and draw your family tree. </a:t>
            </a:r>
          </a:p>
        </p:txBody>
      </p:sp>
      <p:sp>
        <p:nvSpPr>
          <p:cNvPr id="7" name="TextBox 6">
            <a:extLst>
              <a:ext uri="{FF2B5EF4-FFF2-40B4-BE49-F238E27FC236}">
                <a16:creationId xmlns:a16="http://schemas.microsoft.com/office/drawing/2014/main" id="{8E238009-B884-41C8-B6AF-B3972C5FDD6D}"/>
              </a:ext>
            </a:extLst>
          </p:cNvPr>
          <p:cNvSpPr txBox="1"/>
          <p:nvPr/>
        </p:nvSpPr>
        <p:spPr>
          <a:xfrm>
            <a:off x="275897" y="532591"/>
            <a:ext cx="10515600" cy="311624"/>
          </a:xfrm>
          <a:prstGeom prst="rect">
            <a:avLst/>
          </a:prstGeom>
          <a:noFill/>
        </p:spPr>
        <p:txBody>
          <a:bodyPr wrap="square" rtlCol="0">
            <a:spAutoFit/>
          </a:bodyPr>
          <a:lstStyle/>
          <a:p>
            <a:pPr>
              <a:lnSpc>
                <a:spcPct val="107000"/>
              </a:lnSpc>
              <a:spcAft>
                <a:spcPts val="800"/>
              </a:spcAft>
            </a:pPr>
            <a:r>
              <a:rPr lang="en-IE" dirty="0">
                <a:solidFill>
                  <a:srgbClr val="00263E"/>
                </a:solidFill>
                <a:effectLst/>
                <a:latin typeface="Open Sans" panose="020B0604020202020204" charset="0"/>
                <a:ea typeface="Open Sans" panose="020B0604020202020204" charset="0"/>
                <a:cs typeface="Open Sans" panose="020B0604020202020204" charset="0"/>
              </a:rPr>
              <a:t>Here are some of the most common Norman surnames in Ireland.</a:t>
            </a:r>
          </a:p>
        </p:txBody>
      </p:sp>
    </p:spTree>
    <p:extLst>
      <p:ext uri="{BB962C8B-B14F-4D97-AF65-F5344CB8AC3E}">
        <p14:creationId xmlns:p14="http://schemas.microsoft.com/office/powerpoint/2010/main" val="15243042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0D3D4"/>
        </a:solidFill>
        <a:effectLst/>
      </p:bgPr>
    </p:bg>
    <p:spTree>
      <p:nvGrpSpPr>
        <p:cNvPr id="1" name="Shape 106"/>
        <p:cNvGrpSpPr/>
        <p:nvPr/>
      </p:nvGrpSpPr>
      <p:grpSpPr>
        <a:xfrm>
          <a:off x="0" y="0"/>
          <a:ext cx="0" cy="0"/>
          <a:chOff x="0" y="0"/>
          <a:chExt cx="0" cy="0"/>
        </a:xfrm>
      </p:grpSpPr>
      <p:sp>
        <p:nvSpPr>
          <p:cNvPr id="111" name="Google Shape;111;p1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26</a:t>
            </a:fld>
            <a:endParaRPr/>
          </a:p>
        </p:txBody>
      </p:sp>
      <p:sp>
        <p:nvSpPr>
          <p:cNvPr id="8" name="Google Shape;324;p38">
            <a:extLst>
              <a:ext uri="{FF2B5EF4-FFF2-40B4-BE49-F238E27FC236}">
                <a16:creationId xmlns:a16="http://schemas.microsoft.com/office/drawing/2014/main" id="{BADC425C-91D0-49EC-95E8-C921B52C0B6B}"/>
              </a:ext>
            </a:extLst>
          </p:cNvPr>
          <p:cNvSpPr txBox="1">
            <a:spLocks/>
          </p:cNvSpPr>
          <p:nvPr/>
        </p:nvSpPr>
        <p:spPr>
          <a:xfrm>
            <a:off x="2371725" y="630225"/>
            <a:ext cx="6331500" cy="1542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Open Sans"/>
              <a:buNone/>
              <a:defRPr sz="30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9pPr>
          </a:lstStyle>
          <a:p>
            <a:r>
              <a:rPr lang="en-IE" b="0">
                <a:solidFill>
                  <a:schemeClr val="bg2"/>
                </a:solidFill>
                <a:latin typeface="TyStencil Pro Medium" panose="02000605080000020003" pitchFamily="50" charset="0"/>
              </a:rPr>
              <a:t>Contact us</a:t>
            </a:r>
            <a:endParaRPr lang="en-IE" b="0" dirty="0">
              <a:solidFill>
                <a:schemeClr val="bg2"/>
              </a:solidFill>
              <a:latin typeface="TyStencil Pro Medium" panose="02000605080000020003" pitchFamily="50" charset="0"/>
            </a:endParaRPr>
          </a:p>
        </p:txBody>
      </p:sp>
      <p:sp>
        <p:nvSpPr>
          <p:cNvPr id="9" name="Google Shape;325;p38">
            <a:extLst>
              <a:ext uri="{FF2B5EF4-FFF2-40B4-BE49-F238E27FC236}">
                <a16:creationId xmlns:a16="http://schemas.microsoft.com/office/drawing/2014/main" id="{CDAF9AD7-C4AF-4BDB-897F-BBEAEE4CB2EC}"/>
              </a:ext>
            </a:extLst>
          </p:cNvPr>
          <p:cNvSpPr txBox="1">
            <a:spLocks/>
          </p:cNvSpPr>
          <p:nvPr/>
        </p:nvSpPr>
        <p:spPr>
          <a:xfrm>
            <a:off x="2390267" y="3238450"/>
            <a:ext cx="6331500" cy="1241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1pPr>
            <a:lvl2pPr marL="914400" marR="0" lvl="1"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2pPr>
            <a:lvl3pPr marL="1371600" marR="0" lvl="2"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3pPr>
            <a:lvl4pPr marL="1828800" marR="0" lvl="3"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4pPr>
            <a:lvl5pPr marL="2286000" marR="0" lvl="4"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5pPr>
            <a:lvl6pPr marL="2743200" marR="0" lvl="5"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6pPr>
            <a:lvl7pPr marL="3200400" marR="0" lvl="6"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7pPr>
            <a:lvl8pPr marL="3657600" marR="0" lvl="7"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8pPr>
            <a:lvl9pPr marL="4114800" marR="0" lvl="8" indent="-304800" algn="l" rtl="0">
              <a:lnSpc>
                <a:spcPct val="115000"/>
              </a:lnSpc>
              <a:spcBef>
                <a:spcPts val="1600"/>
              </a:spcBef>
              <a:spcAft>
                <a:spcPts val="160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9pPr>
          </a:lstStyle>
          <a:p>
            <a:pPr marL="0" indent="0">
              <a:buFont typeface="Open Sans"/>
              <a:buNone/>
            </a:pPr>
            <a:r>
              <a:rPr lang="en-US" sz="1500" b="1">
                <a:solidFill>
                  <a:schemeClr val="bg2"/>
                </a:solidFill>
              </a:rPr>
              <a:t>Sign up to the Teachers &amp; Schools </a:t>
            </a:r>
            <a:r>
              <a:rPr lang="en-US" sz="1500" b="1" u="sng">
                <a:solidFill>
                  <a:schemeClr val="bg2"/>
                </a:solidFill>
                <a:hlinkClick r:id="rId3">
                  <a:extLst>
                    <a:ext uri="{A12FA001-AC4F-418D-AE19-62706E023703}">
                      <ahyp:hlinkClr xmlns:ahyp="http://schemas.microsoft.com/office/drawing/2018/hyperlinkcolor" val="tx"/>
                    </a:ext>
                  </a:extLst>
                </a:hlinkClick>
              </a:rPr>
              <a:t>email newsletter </a:t>
            </a:r>
            <a:r>
              <a:rPr lang="en-US" sz="1500" b="1">
                <a:solidFill>
                  <a:schemeClr val="bg2"/>
                </a:solidFill>
              </a:rPr>
              <a:t>to be regularly updated with new ideas and resources.</a:t>
            </a:r>
          </a:p>
          <a:p>
            <a:pPr marL="0" indent="0">
              <a:buFont typeface="Open Sans"/>
              <a:buNone/>
            </a:pPr>
            <a:endParaRPr lang="en-US" sz="1500"/>
          </a:p>
          <a:p>
            <a:pPr marL="0" indent="0">
              <a:buSzPts val="1100"/>
              <a:buFont typeface="Arial"/>
              <a:buNone/>
            </a:pPr>
            <a:r>
              <a:rPr lang="en-US" sz="1500">
                <a:solidFill>
                  <a:schemeClr val="bg2"/>
                </a:solidFill>
              </a:rPr>
              <a:t>Catherine O’Donnell</a:t>
            </a:r>
          </a:p>
          <a:p>
            <a:pPr marL="0" indent="0">
              <a:buSzPts val="1100"/>
              <a:buFont typeface="Arial"/>
              <a:buNone/>
            </a:pPr>
            <a:r>
              <a:rPr lang="en-US" sz="1500">
                <a:solidFill>
                  <a:schemeClr val="bg2"/>
                </a:solidFill>
              </a:rPr>
              <a:t>Education Officer</a:t>
            </a:r>
          </a:p>
          <a:p>
            <a:pPr marL="0" indent="0">
              <a:buSzPts val="1100"/>
              <a:buFont typeface="Arial"/>
              <a:buNone/>
            </a:pPr>
            <a:r>
              <a:rPr lang="en-US" sz="1500">
                <a:solidFill>
                  <a:schemeClr val="bg2"/>
                </a:solidFill>
              </a:rPr>
              <a:t>With responsibility for Teachers, Schools &amp; Youth</a:t>
            </a:r>
          </a:p>
          <a:p>
            <a:pPr marL="0" indent="0">
              <a:buSzPts val="1100"/>
              <a:buFont typeface="Arial"/>
              <a:buNone/>
            </a:pPr>
            <a:r>
              <a:rPr lang="en-US" sz="1500">
                <a:solidFill>
                  <a:schemeClr val="bg2"/>
                </a:solidFill>
              </a:rPr>
              <a:t>T: +353 (0) 1 663 3579 </a:t>
            </a:r>
          </a:p>
          <a:p>
            <a:pPr marL="0" indent="0">
              <a:buSzPts val="1100"/>
              <a:buFont typeface="Arial"/>
              <a:buNone/>
            </a:pPr>
            <a:r>
              <a:rPr lang="en-US" sz="1500">
                <a:solidFill>
                  <a:schemeClr val="bg2"/>
                </a:solidFill>
              </a:rPr>
              <a:t>E: codonnell@ngi.ie</a:t>
            </a:r>
            <a:endParaRPr lang="en-US" sz="1500" dirty="0">
              <a:solidFill>
                <a:schemeClr val="bg2"/>
              </a:solidFill>
            </a:endParaRPr>
          </a:p>
        </p:txBody>
      </p:sp>
    </p:spTree>
    <p:extLst>
      <p:ext uri="{BB962C8B-B14F-4D97-AF65-F5344CB8AC3E}">
        <p14:creationId xmlns:p14="http://schemas.microsoft.com/office/powerpoint/2010/main" val="2044618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0D3D4"/>
        </a:solidFill>
        <a:effectLst/>
      </p:bgPr>
    </p:bg>
    <p:spTree>
      <p:nvGrpSpPr>
        <p:cNvPr id="1" name="Shape 73"/>
        <p:cNvGrpSpPr/>
        <p:nvPr/>
      </p:nvGrpSpPr>
      <p:grpSpPr>
        <a:xfrm>
          <a:off x="0" y="0"/>
          <a:ext cx="0" cy="0"/>
          <a:chOff x="0" y="0"/>
          <a:chExt cx="0" cy="0"/>
        </a:xfrm>
      </p:grpSpPr>
      <p:sp>
        <p:nvSpPr>
          <p:cNvPr id="75" name="Google Shape;75;p1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TyStencil Pro Medium" panose="02000605080000020003" pitchFamily="50" charset="0"/>
              </a:rPr>
              <a:t>H</a:t>
            </a:r>
            <a:r>
              <a:rPr lang="en-IE" dirty="0">
                <a:latin typeface="TyStencil Pro Medium" panose="02000605080000020003" pitchFamily="50" charset="0"/>
              </a:rPr>
              <a:t>o</a:t>
            </a:r>
            <a:r>
              <a:rPr lang="en" dirty="0">
                <a:latin typeface="TyStencil Pro Medium" panose="02000605080000020003" pitchFamily="50" charset="0"/>
              </a:rPr>
              <a:t>w to use this resource</a:t>
            </a:r>
            <a:endParaRPr dirty="0">
              <a:latin typeface="TyStencil Pro Medium" panose="02000605080000020003" pitchFamily="50" charset="0"/>
            </a:endParaRPr>
          </a:p>
        </p:txBody>
      </p:sp>
      <p:sp>
        <p:nvSpPr>
          <p:cNvPr id="76" name="Google Shape;76;p14"/>
          <p:cNvSpPr txBox="1">
            <a:spLocks noGrp="1"/>
          </p:cNvSpPr>
          <p:nvPr>
            <p:ph type="body" idx="1"/>
          </p:nvPr>
        </p:nvSpPr>
        <p:spPr>
          <a:xfrm>
            <a:off x="2400250" y="1359825"/>
            <a:ext cx="3160200" cy="3328800"/>
          </a:xfrm>
          <a:prstGeom prst="rect">
            <a:avLst/>
          </a:prstGeom>
        </p:spPr>
        <p:txBody>
          <a:bodyPr spcFirstLastPara="1" wrap="square" lIns="91425" tIns="91425" rIns="91425" bIns="91425" anchor="t" anchorCtr="0">
            <a:noAutofit/>
          </a:bodyPr>
          <a:lstStyle/>
          <a:p>
            <a:pPr marL="139700" indent="0">
              <a:buNone/>
            </a:pPr>
            <a:r>
              <a:rPr lang="en-IE" sz="1000" dirty="0"/>
              <a:t>This is part of a series of practical guides to teaching different curriculum areas through art. </a:t>
            </a:r>
          </a:p>
          <a:p>
            <a:pPr marL="139700" indent="0">
              <a:buNone/>
            </a:pPr>
            <a:endParaRPr lang="en-IE" sz="1000" dirty="0"/>
          </a:p>
          <a:p>
            <a:pPr marL="139700" indent="0">
              <a:buNone/>
            </a:pPr>
            <a:r>
              <a:rPr lang="en-IE" sz="1000" dirty="0"/>
              <a:t>Each resource provides you with:</a:t>
            </a:r>
          </a:p>
          <a:p>
            <a:pPr>
              <a:buFont typeface="Arial" panose="020B0604020202020204" pitchFamily="34" charset="0"/>
              <a:buChar char="•"/>
            </a:pPr>
            <a:r>
              <a:rPr lang="en-IE" sz="1000" dirty="0"/>
              <a:t>A PowerPoint slide show for you and your class to read through</a:t>
            </a:r>
          </a:p>
          <a:p>
            <a:pPr>
              <a:buFont typeface="Arial" panose="020B0604020202020204" pitchFamily="34" charset="0"/>
              <a:buChar char="•"/>
            </a:pPr>
            <a:r>
              <a:rPr lang="en-IE" sz="1000" dirty="0"/>
              <a:t>Images of a key artwork from the Gallery’s collection</a:t>
            </a:r>
          </a:p>
          <a:p>
            <a:pPr>
              <a:buFont typeface="Arial" panose="020B0604020202020204" pitchFamily="34" charset="0"/>
              <a:buChar char="•"/>
            </a:pPr>
            <a:r>
              <a:rPr lang="en-IE" sz="1000" dirty="0"/>
              <a:t>Information about the painting and the artist</a:t>
            </a:r>
          </a:p>
          <a:p>
            <a:pPr>
              <a:buFont typeface="Arial" panose="020B0604020202020204" pitchFamily="34" charset="0"/>
              <a:buChar char="•"/>
            </a:pPr>
            <a:r>
              <a:rPr lang="en-IE" sz="1000" dirty="0"/>
              <a:t>Looking and responding questions to ask your class</a:t>
            </a:r>
          </a:p>
          <a:p>
            <a:pPr>
              <a:buFont typeface="Arial" panose="020B0604020202020204" pitchFamily="34" charset="0"/>
              <a:buChar char="•"/>
            </a:pPr>
            <a:r>
              <a:rPr lang="en-IE" sz="1000" dirty="0"/>
              <a:t>Discussion points </a:t>
            </a:r>
          </a:p>
          <a:p>
            <a:pPr>
              <a:buFont typeface="Arial" panose="020B0604020202020204" pitchFamily="34" charset="0"/>
              <a:buChar char="•"/>
            </a:pPr>
            <a:r>
              <a:rPr lang="en-IE" sz="1000" dirty="0"/>
              <a:t>Curriculum-linked lessons based on the work</a:t>
            </a:r>
          </a:p>
          <a:p>
            <a:pPr marL="0" lvl="0" indent="0" algn="l" rtl="0">
              <a:spcBef>
                <a:spcPts val="0"/>
              </a:spcBef>
              <a:spcAft>
                <a:spcPts val="0"/>
              </a:spcAft>
              <a:buNone/>
            </a:pPr>
            <a:endParaRPr lang="en-IE" sz="1000" dirty="0"/>
          </a:p>
          <a:p>
            <a:pPr marL="0" lvl="0" indent="0" algn="l" rtl="0">
              <a:spcBef>
                <a:spcPts val="0"/>
              </a:spcBef>
              <a:spcAft>
                <a:spcPts val="0"/>
              </a:spcAft>
              <a:buNone/>
            </a:pPr>
            <a:endParaRPr sz="1000" dirty="0"/>
          </a:p>
          <a:p>
            <a:pPr marL="0" lvl="0" indent="0" algn="l" rtl="0">
              <a:spcBef>
                <a:spcPts val="1600"/>
              </a:spcBef>
              <a:spcAft>
                <a:spcPts val="0"/>
              </a:spcAft>
              <a:buNone/>
            </a:pPr>
            <a:endParaRPr sz="1000" dirty="0"/>
          </a:p>
          <a:p>
            <a:pPr marL="0" lvl="0" indent="0" algn="l" rtl="0">
              <a:spcBef>
                <a:spcPts val="1600"/>
              </a:spcBef>
              <a:spcAft>
                <a:spcPts val="0"/>
              </a:spcAft>
              <a:buClr>
                <a:schemeClr val="dk2"/>
              </a:buClr>
              <a:buSzPts val="1100"/>
              <a:buFont typeface="Arial"/>
              <a:buNone/>
            </a:pPr>
            <a:endParaRPr sz="1000" dirty="0"/>
          </a:p>
          <a:p>
            <a:pPr marL="0" lvl="0" indent="0" algn="l" rtl="0">
              <a:spcBef>
                <a:spcPts val="1600"/>
              </a:spcBef>
              <a:spcAft>
                <a:spcPts val="0"/>
              </a:spcAft>
              <a:buNone/>
            </a:pPr>
            <a:endParaRPr sz="1000" dirty="0"/>
          </a:p>
          <a:p>
            <a:pPr marL="0" lvl="0" indent="0" algn="l" rtl="0">
              <a:spcBef>
                <a:spcPts val="1600"/>
              </a:spcBef>
              <a:spcAft>
                <a:spcPts val="1600"/>
              </a:spcAft>
              <a:buNone/>
            </a:pPr>
            <a:endParaRPr sz="1000" dirty="0"/>
          </a:p>
        </p:txBody>
      </p:sp>
      <p:sp>
        <p:nvSpPr>
          <p:cNvPr id="79" name="Google Shape;79;p1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3" name="Text Placeholder 2">
            <a:extLst>
              <a:ext uri="{FF2B5EF4-FFF2-40B4-BE49-F238E27FC236}">
                <a16:creationId xmlns:a16="http://schemas.microsoft.com/office/drawing/2014/main" id="{7F907DF6-B766-4165-980B-672ECACF2256}"/>
              </a:ext>
            </a:extLst>
          </p:cNvPr>
          <p:cNvSpPr>
            <a:spLocks noGrp="1"/>
          </p:cNvSpPr>
          <p:nvPr>
            <p:ph type="body" idx="2"/>
          </p:nvPr>
        </p:nvSpPr>
        <p:spPr>
          <a:xfrm>
            <a:off x="5650572" y="2059387"/>
            <a:ext cx="3071400" cy="2545687"/>
          </a:xfrm>
        </p:spPr>
        <p:txBody>
          <a:bodyPr/>
          <a:lstStyle/>
          <a:p>
            <a:pPr>
              <a:buFont typeface="Arial" panose="020B0604020202020204" pitchFamily="34" charset="0"/>
              <a:buChar char="•"/>
            </a:pPr>
            <a:r>
              <a:rPr lang="en-IE" sz="1000" dirty="0"/>
              <a:t>Worksheets to print out and use along with the lessons</a:t>
            </a:r>
          </a:p>
          <a:p>
            <a:pPr>
              <a:buFont typeface="Arial" panose="020B0604020202020204" pitchFamily="34" charset="0"/>
              <a:buChar char="•"/>
            </a:pPr>
            <a:r>
              <a:rPr lang="en-IE" sz="1000" dirty="0"/>
              <a:t>A resource list of additional websites that you can use for further research and reading</a:t>
            </a:r>
          </a:p>
          <a:p>
            <a:pPr>
              <a:buFont typeface="Arial" panose="020B0604020202020204" pitchFamily="34" charset="0"/>
              <a:buChar char="•"/>
            </a:pPr>
            <a:r>
              <a:rPr lang="en-IE" sz="1000" dirty="0"/>
              <a:t>Additional lesson ideas for other subjects </a:t>
            </a:r>
          </a:p>
          <a:p>
            <a:endParaRPr lang="en-IE" dirty="0"/>
          </a:p>
        </p:txBody>
      </p:sp>
    </p:spTree>
    <p:extLst>
      <p:ext uri="{BB962C8B-B14F-4D97-AF65-F5344CB8AC3E}">
        <p14:creationId xmlns:p14="http://schemas.microsoft.com/office/powerpoint/2010/main" val="1449454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0D3D4"/>
        </a:solidFill>
        <a:effectLst/>
      </p:bgPr>
    </p:bg>
    <p:spTree>
      <p:nvGrpSpPr>
        <p:cNvPr id="1" name="Shape 73"/>
        <p:cNvGrpSpPr/>
        <p:nvPr/>
      </p:nvGrpSpPr>
      <p:grpSpPr>
        <a:xfrm>
          <a:off x="0" y="0"/>
          <a:ext cx="0" cy="0"/>
          <a:chOff x="0" y="0"/>
          <a:chExt cx="0" cy="0"/>
        </a:xfrm>
      </p:grpSpPr>
      <p:sp>
        <p:nvSpPr>
          <p:cNvPr id="75" name="Google Shape;75;p1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TyStencil Pro Medium" panose="02000605080000020003" pitchFamily="50" charset="0"/>
              </a:rPr>
              <a:t>Learning Objectives</a:t>
            </a:r>
            <a:endParaRPr dirty="0">
              <a:latin typeface="TyStencil Pro Medium" panose="02000605080000020003" pitchFamily="50" charset="0"/>
            </a:endParaRPr>
          </a:p>
        </p:txBody>
      </p:sp>
      <p:sp>
        <p:nvSpPr>
          <p:cNvPr id="76" name="Google Shape;76;p14"/>
          <p:cNvSpPr txBox="1">
            <a:spLocks noGrp="1"/>
          </p:cNvSpPr>
          <p:nvPr>
            <p:ph type="body" idx="1"/>
          </p:nvPr>
        </p:nvSpPr>
        <p:spPr>
          <a:xfrm>
            <a:off x="2400250" y="1359825"/>
            <a:ext cx="3160200" cy="3328800"/>
          </a:xfrm>
          <a:prstGeom prst="rect">
            <a:avLst/>
          </a:prstGeom>
        </p:spPr>
        <p:txBody>
          <a:bodyPr spcFirstLastPara="1" wrap="square" lIns="91425" tIns="91425" rIns="91425" bIns="91425" anchor="t" anchorCtr="0">
            <a:noAutofit/>
          </a:bodyPr>
          <a:lstStyle/>
          <a:p>
            <a:pPr marL="0" indent="0">
              <a:buNone/>
            </a:pPr>
            <a:r>
              <a:rPr lang="en-US" sz="1000" dirty="0"/>
              <a:t>The child should be enabled to:</a:t>
            </a:r>
          </a:p>
          <a:p>
            <a:pPr>
              <a:buFont typeface="Arial" panose="020B0604020202020204" pitchFamily="34" charset="0"/>
              <a:buChar char="•"/>
            </a:pPr>
            <a:r>
              <a:rPr lang="en-US" sz="1000" dirty="0"/>
              <a:t>look at and talk about the work of artists </a:t>
            </a:r>
          </a:p>
          <a:p>
            <a:pPr>
              <a:buFont typeface="Arial" panose="020B0604020202020204" pitchFamily="34" charset="0"/>
              <a:buChar char="•"/>
            </a:pPr>
            <a:r>
              <a:rPr lang="en-US" sz="1000" dirty="0"/>
              <a:t>describe what is happening in the painting;</a:t>
            </a:r>
          </a:p>
          <a:p>
            <a:pPr lvl="1">
              <a:lnSpc>
                <a:spcPct val="100000"/>
              </a:lnSpc>
              <a:spcBef>
                <a:spcPts val="0"/>
              </a:spcBef>
              <a:buFont typeface="Courier New" panose="02070309020205020404" pitchFamily="49" charset="0"/>
              <a:buChar char="o"/>
            </a:pPr>
            <a:r>
              <a:rPr lang="en-US" sz="1000" dirty="0"/>
              <a:t>the </a:t>
            </a:r>
            <a:r>
              <a:rPr lang="en-US" sz="1000" dirty="0" err="1"/>
              <a:t>colours</a:t>
            </a:r>
            <a:r>
              <a:rPr lang="en-US" sz="1000" dirty="0"/>
              <a:t> and tones chosen </a:t>
            </a:r>
          </a:p>
          <a:p>
            <a:pPr lvl="1">
              <a:lnSpc>
                <a:spcPct val="100000"/>
              </a:lnSpc>
              <a:spcBef>
                <a:spcPts val="0"/>
              </a:spcBef>
              <a:buFont typeface="Courier New" panose="02070309020205020404" pitchFamily="49" charset="0"/>
              <a:buChar char="o"/>
            </a:pPr>
            <a:r>
              <a:rPr lang="en-US" sz="1000" dirty="0"/>
              <a:t>the lines, shapes, textures and pattern created </a:t>
            </a:r>
          </a:p>
          <a:p>
            <a:pPr lvl="1">
              <a:lnSpc>
                <a:spcPct val="100000"/>
              </a:lnSpc>
              <a:spcBef>
                <a:spcPts val="0"/>
              </a:spcBef>
              <a:buFont typeface="Courier New" panose="02070309020205020404" pitchFamily="49" charset="0"/>
              <a:buChar char="o"/>
            </a:pPr>
            <a:r>
              <a:rPr lang="en-US" sz="1000" dirty="0"/>
              <a:t>how they are arranged in the painting </a:t>
            </a:r>
          </a:p>
          <a:p>
            <a:pPr lvl="1">
              <a:lnSpc>
                <a:spcPct val="100000"/>
              </a:lnSpc>
              <a:spcBef>
                <a:spcPts val="0"/>
              </a:spcBef>
              <a:buFont typeface="Courier New" panose="02070309020205020404" pitchFamily="49" charset="0"/>
              <a:buChar char="o"/>
            </a:pPr>
            <a:r>
              <a:rPr lang="en-US" sz="1000" dirty="0"/>
              <a:t>how </a:t>
            </a:r>
            <a:r>
              <a:rPr lang="en-US" sz="1000" dirty="0" err="1"/>
              <a:t>colour</a:t>
            </a:r>
            <a:r>
              <a:rPr lang="en-US" sz="1000" dirty="0"/>
              <a:t> was used and effects created </a:t>
            </a:r>
          </a:p>
          <a:p>
            <a:pPr lvl="1">
              <a:lnSpc>
                <a:spcPct val="100000"/>
              </a:lnSpc>
              <a:spcBef>
                <a:spcPts val="0"/>
              </a:spcBef>
              <a:buFont typeface="Courier New" panose="02070309020205020404" pitchFamily="49" charset="0"/>
              <a:buChar char="o"/>
            </a:pPr>
            <a:r>
              <a:rPr lang="en-US" sz="1000" dirty="0"/>
              <a:t>what he/she or the artist was trying to express </a:t>
            </a:r>
          </a:p>
          <a:p>
            <a:pPr lvl="1">
              <a:lnSpc>
                <a:spcPct val="100000"/>
              </a:lnSpc>
              <a:spcBef>
                <a:spcPts val="0"/>
              </a:spcBef>
              <a:buFont typeface="Courier New" panose="02070309020205020404" pitchFamily="49" charset="0"/>
              <a:buChar char="o"/>
            </a:pPr>
            <a:r>
              <a:rPr lang="en-US" sz="1000" dirty="0"/>
              <a:t>what he/she likes best about the painting</a:t>
            </a:r>
          </a:p>
          <a:p>
            <a:pPr>
              <a:buFont typeface="Arial" panose="020B0604020202020204" pitchFamily="34" charset="0"/>
              <a:buChar char="•"/>
            </a:pPr>
            <a:r>
              <a:rPr lang="en-IE" sz="1000" dirty="0"/>
              <a:t>respond to the work of artists through designed lessons</a:t>
            </a:r>
          </a:p>
          <a:p>
            <a:pPr marL="0" lvl="0" indent="0" algn="l" rtl="0">
              <a:spcBef>
                <a:spcPts val="0"/>
              </a:spcBef>
              <a:spcAft>
                <a:spcPts val="0"/>
              </a:spcAft>
              <a:buNone/>
            </a:pPr>
            <a:endParaRPr lang="en-IE" sz="1000" dirty="0"/>
          </a:p>
          <a:p>
            <a:pPr marL="0" lvl="0" indent="0" algn="l" rtl="0">
              <a:spcBef>
                <a:spcPts val="0"/>
              </a:spcBef>
              <a:spcAft>
                <a:spcPts val="0"/>
              </a:spcAft>
              <a:buNone/>
            </a:pPr>
            <a:endParaRPr sz="1000" dirty="0"/>
          </a:p>
          <a:p>
            <a:pPr marL="0" lvl="0" indent="0" algn="l" rtl="0">
              <a:spcBef>
                <a:spcPts val="1600"/>
              </a:spcBef>
              <a:spcAft>
                <a:spcPts val="0"/>
              </a:spcAft>
              <a:buNone/>
            </a:pPr>
            <a:endParaRPr sz="1000" dirty="0"/>
          </a:p>
          <a:p>
            <a:pPr marL="0" lvl="0" indent="0" algn="l" rtl="0">
              <a:spcBef>
                <a:spcPts val="1600"/>
              </a:spcBef>
              <a:spcAft>
                <a:spcPts val="0"/>
              </a:spcAft>
              <a:buClr>
                <a:schemeClr val="dk2"/>
              </a:buClr>
              <a:buSzPts val="1100"/>
              <a:buFont typeface="Arial"/>
              <a:buNone/>
            </a:pPr>
            <a:endParaRPr sz="1000" dirty="0"/>
          </a:p>
          <a:p>
            <a:pPr marL="0" lvl="0" indent="0" algn="l" rtl="0">
              <a:spcBef>
                <a:spcPts val="1600"/>
              </a:spcBef>
              <a:spcAft>
                <a:spcPts val="0"/>
              </a:spcAft>
              <a:buNone/>
            </a:pPr>
            <a:endParaRPr sz="1000" dirty="0"/>
          </a:p>
          <a:p>
            <a:pPr marL="0" lvl="0" indent="0" algn="l" rtl="0">
              <a:spcBef>
                <a:spcPts val="1600"/>
              </a:spcBef>
              <a:spcAft>
                <a:spcPts val="1600"/>
              </a:spcAft>
              <a:buNone/>
            </a:pPr>
            <a:endParaRPr sz="1000" dirty="0"/>
          </a:p>
        </p:txBody>
      </p:sp>
      <p:sp>
        <p:nvSpPr>
          <p:cNvPr id="79" name="Google Shape;79;p1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3" name="Text Placeholder 2">
            <a:extLst>
              <a:ext uri="{FF2B5EF4-FFF2-40B4-BE49-F238E27FC236}">
                <a16:creationId xmlns:a16="http://schemas.microsoft.com/office/drawing/2014/main" id="{7F907DF6-B766-4165-980B-672ECACF2256}"/>
              </a:ext>
            </a:extLst>
          </p:cNvPr>
          <p:cNvSpPr>
            <a:spLocks noGrp="1"/>
          </p:cNvSpPr>
          <p:nvPr>
            <p:ph type="body" idx="2"/>
          </p:nvPr>
        </p:nvSpPr>
        <p:spPr/>
        <p:txBody>
          <a:bodyPr/>
          <a:lstStyle/>
          <a:p>
            <a:endParaRPr lang="en-IE" dirty="0"/>
          </a:p>
        </p:txBody>
      </p:sp>
    </p:spTree>
    <p:extLst>
      <p:ext uri="{BB962C8B-B14F-4D97-AF65-F5344CB8AC3E}">
        <p14:creationId xmlns:p14="http://schemas.microsoft.com/office/powerpoint/2010/main" val="3130167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63E"/>
        </a:solidFill>
        <a:effectLst/>
      </p:bgPr>
    </p:bg>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5036024" y="575949"/>
            <a:ext cx="3766782" cy="3613913"/>
          </a:xfrm>
          <a:prstGeom prst="rect">
            <a:avLst/>
          </a:prstGeom>
        </p:spPr>
        <p:txBody>
          <a:bodyPr spcFirstLastPara="1" wrap="square" lIns="91425" tIns="91425" rIns="91425" bIns="91425" anchor="t" anchorCtr="0">
            <a:noAutofit/>
          </a:bodyPr>
          <a:lstStyle/>
          <a:p>
            <a:pPr lvl="0"/>
            <a:r>
              <a:rPr lang="en-IE" sz="2800" dirty="0">
                <a:solidFill>
                  <a:schemeClr val="bg1"/>
                </a:solidFill>
                <a:latin typeface="TyStencil Pro Medium" panose="02000605080000020003" pitchFamily="50" charset="0"/>
                <a:ea typeface="Open Sans" panose="020B0604020202020204" charset="0"/>
                <a:cs typeface="Open Sans" panose="020B0604020202020204" charset="0"/>
              </a:rPr>
              <a:t>The Workshop</a:t>
            </a:r>
            <a:br>
              <a:rPr lang="en-IE" dirty="0">
                <a:solidFill>
                  <a:schemeClr val="bg1"/>
                </a:solidFill>
                <a:latin typeface="TyStencil Pro Medium" panose="02000605080000020003" pitchFamily="50" charset="0"/>
              </a:rPr>
            </a:br>
            <a:br>
              <a:rPr lang="en-IE" sz="2000" b="0" dirty="0">
                <a:solidFill>
                  <a:schemeClr val="bg1"/>
                </a:solidFill>
                <a:latin typeface="Open Sans" panose="020B0604020202020204" charset="0"/>
                <a:ea typeface="Open Sans" panose="020B0604020202020204" charset="0"/>
                <a:cs typeface="Open Sans" panose="020B0604020202020204" charset="0"/>
              </a:rPr>
            </a:br>
            <a:r>
              <a:rPr lang="en-GB" sz="1000" b="0" dirty="0">
                <a:solidFill>
                  <a:schemeClr val="bg1"/>
                </a:solidFill>
                <a:latin typeface="Open Sans" panose="020B0604020202020204" charset="0"/>
                <a:ea typeface="Open Sans" panose="020B0604020202020204" charset="0"/>
                <a:cs typeface="Open Sans" panose="020B0604020202020204" charset="0"/>
              </a:rPr>
              <a:t>Also available as an adaptable PowerPoint slideshow</a:t>
            </a:r>
            <a:endParaRPr dirty="0"/>
          </a:p>
        </p:txBody>
      </p:sp>
      <p:sp>
        <p:nvSpPr>
          <p:cNvPr id="111" name="Google Shape;111;p1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000" b="0" i="0" u="none" strike="noStrike" kern="0" cap="none" spc="0" normalizeH="0" baseline="0" noProof="0">
                <a:ln>
                  <a:noFill/>
                </a:ln>
                <a:solidFill>
                  <a:srgbClr val="FFFFFF"/>
                </a:solidFill>
                <a:effectLst/>
                <a:uLnTx/>
                <a:uFillTx/>
                <a:latin typeface="Lato"/>
                <a:sym typeface="Lato"/>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000" b="0" i="0" u="none" strike="noStrike" kern="0" cap="none" spc="0" normalizeH="0" baseline="0" noProof="0">
              <a:ln>
                <a:noFill/>
              </a:ln>
              <a:solidFill>
                <a:srgbClr val="FFFFFF"/>
              </a:solidFill>
              <a:effectLst/>
              <a:uLnTx/>
              <a:uFillTx/>
              <a:latin typeface="Lato"/>
              <a:sym typeface="Lato"/>
            </a:endParaRPr>
          </a:p>
        </p:txBody>
      </p:sp>
      <p:pic>
        <p:nvPicPr>
          <p:cNvPr id="7" name="Picture 6" descr="Icon&#10;&#10;Description automatically generated">
            <a:extLst>
              <a:ext uri="{FF2B5EF4-FFF2-40B4-BE49-F238E27FC236}">
                <a16:creationId xmlns:a16="http://schemas.microsoft.com/office/drawing/2014/main" id="{7F7F33A1-0194-46B9-AC97-BFF34E32AC5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153112" y="4120630"/>
            <a:ext cx="618688" cy="634069"/>
          </a:xfrm>
          <a:prstGeom prst="rect">
            <a:avLst/>
          </a:prstGeom>
        </p:spPr>
      </p:pic>
      <p:pic>
        <p:nvPicPr>
          <p:cNvPr id="6" name="Picture 5" descr="A large group of people in a cave&#10;&#10;Description automatically generated with low confidence">
            <a:extLst>
              <a:ext uri="{FF2B5EF4-FFF2-40B4-BE49-F238E27FC236}">
                <a16:creationId xmlns:a16="http://schemas.microsoft.com/office/drawing/2014/main" id="{92C22808-1009-4155-8197-DE8C43FD046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736037"/>
            <a:ext cx="4952916" cy="3008273"/>
          </a:xfrm>
          <a:prstGeom prst="rect">
            <a:avLst/>
          </a:prstGeom>
        </p:spPr>
      </p:pic>
    </p:spTree>
    <p:extLst>
      <p:ext uri="{BB962C8B-B14F-4D97-AF65-F5344CB8AC3E}">
        <p14:creationId xmlns:p14="http://schemas.microsoft.com/office/powerpoint/2010/main" val="2119489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63E"/>
        </a:solidFill>
        <a:effectLst/>
      </p:bgPr>
    </p:bg>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5036024" y="575949"/>
            <a:ext cx="3766782" cy="3613913"/>
          </a:xfrm>
          <a:prstGeom prst="rect">
            <a:avLst/>
          </a:prstGeom>
        </p:spPr>
        <p:txBody>
          <a:bodyPr spcFirstLastPara="1" wrap="square" lIns="91425" tIns="91425" rIns="91425" bIns="91425" anchor="t" anchorCtr="0">
            <a:noAutofit/>
          </a:bodyPr>
          <a:lstStyle/>
          <a:p>
            <a:pPr lvl="0"/>
            <a:r>
              <a:rPr lang="en-IE" sz="2800" dirty="0">
                <a:solidFill>
                  <a:schemeClr val="bg1"/>
                </a:solidFill>
                <a:latin typeface="TyStencil Pro Medium" panose="02000605080000020003" pitchFamily="50" charset="0"/>
                <a:ea typeface="Open Sans" panose="020B0604020202020204" charset="0"/>
                <a:cs typeface="Open Sans" panose="020B0604020202020204" charset="0"/>
              </a:rPr>
              <a:t>The Marriage of Strongbow and Aoife, c.1854</a:t>
            </a:r>
            <a:br>
              <a:rPr lang="en-IE" dirty="0">
                <a:solidFill>
                  <a:schemeClr val="bg1"/>
                </a:solidFill>
                <a:latin typeface="TyStencil Pro Medium" panose="02000605080000020003" pitchFamily="50" charset="0"/>
              </a:rPr>
            </a:br>
            <a:br>
              <a:rPr lang="en-IE" sz="2000" b="0" dirty="0">
                <a:solidFill>
                  <a:schemeClr val="bg1"/>
                </a:solidFill>
                <a:latin typeface="Open Sans" panose="020B0604020202020204" charset="0"/>
                <a:ea typeface="Open Sans" panose="020B0604020202020204" charset="0"/>
                <a:cs typeface="Open Sans" panose="020B0604020202020204" charset="0"/>
              </a:rPr>
            </a:br>
            <a:r>
              <a:rPr lang="it-IT" sz="2000" b="0" i="0" dirty="0">
                <a:solidFill>
                  <a:schemeClr val="bg1"/>
                </a:solidFill>
                <a:effectLst/>
                <a:latin typeface="Open Sans" panose="020B0604020202020204" charset="0"/>
                <a:ea typeface="Open Sans" panose="020B0604020202020204" charset="0"/>
                <a:cs typeface="Open Sans" panose="020B0604020202020204" charset="0"/>
              </a:rPr>
              <a:t>Daniel Maclise (1806-1870)</a:t>
            </a:r>
            <a:br>
              <a:rPr lang="en-IE" sz="2000" b="0" dirty="0">
                <a:solidFill>
                  <a:schemeClr val="bg1"/>
                </a:solidFill>
                <a:latin typeface="Open Sans" panose="020B0606030504020204" pitchFamily="34" charset="0"/>
                <a:ea typeface="Open Sans" panose="020B0606030504020204" pitchFamily="34" charset="0"/>
                <a:cs typeface="Open Sans" panose="020B0606030504020204" pitchFamily="34" charset="0"/>
              </a:rPr>
            </a:br>
            <a:br>
              <a:rPr lang="en-IE" sz="2000" b="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GB" sz="1000" b="0" i="0" dirty="0">
                <a:solidFill>
                  <a:schemeClr val="bg1"/>
                </a:solidFill>
                <a:effectLst/>
                <a:latin typeface="Open Sans" panose="020B0604020202020204" charset="0"/>
              </a:rPr>
              <a:t>Presented, Sir Richard Wallace, 1879. Photo © National Gallery of Ireland.</a:t>
            </a:r>
            <a:br>
              <a:rPr lang="en-GB" sz="1000" dirty="0"/>
            </a:br>
            <a:endParaRPr dirty="0"/>
          </a:p>
        </p:txBody>
      </p:sp>
      <p:sp>
        <p:nvSpPr>
          <p:cNvPr id="111" name="Google Shape;111;p1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bg1"/>
                </a:solidFill>
              </a:rPr>
              <a:t>6</a:t>
            </a:fld>
            <a:endParaRPr>
              <a:solidFill>
                <a:schemeClr val="bg1"/>
              </a:solidFill>
            </a:endParaRPr>
          </a:p>
        </p:txBody>
      </p:sp>
      <p:pic>
        <p:nvPicPr>
          <p:cNvPr id="7" name="Picture 6" descr="Icon&#10;&#10;Description automatically generated">
            <a:extLst>
              <a:ext uri="{FF2B5EF4-FFF2-40B4-BE49-F238E27FC236}">
                <a16:creationId xmlns:a16="http://schemas.microsoft.com/office/drawing/2014/main" id="{7F7F33A1-0194-46B9-AC97-BFF34E32AC5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153112" y="4120630"/>
            <a:ext cx="618688" cy="634069"/>
          </a:xfrm>
          <a:prstGeom prst="rect">
            <a:avLst/>
          </a:prstGeom>
        </p:spPr>
      </p:pic>
      <p:pic>
        <p:nvPicPr>
          <p:cNvPr id="3" name="Picture 2" descr="A large group of people in a cave&#10;&#10;Description automatically generated with low confidence">
            <a:extLst>
              <a:ext uri="{FF2B5EF4-FFF2-40B4-BE49-F238E27FC236}">
                <a16:creationId xmlns:a16="http://schemas.microsoft.com/office/drawing/2014/main" id="{1CC01E53-CFE3-4F8A-AA32-048641507DD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633561"/>
            <a:ext cx="4952916" cy="300827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63E"/>
        </a:solidFill>
        <a:effectLst/>
      </p:bgPr>
    </p:bg>
    <p:spTree>
      <p:nvGrpSpPr>
        <p:cNvPr id="1" name="Shape 106"/>
        <p:cNvGrpSpPr/>
        <p:nvPr/>
      </p:nvGrpSpPr>
      <p:grpSpPr>
        <a:xfrm>
          <a:off x="0" y="0"/>
          <a:ext cx="0" cy="0"/>
          <a:chOff x="0" y="0"/>
          <a:chExt cx="0" cy="0"/>
        </a:xfrm>
      </p:grpSpPr>
      <p:sp>
        <p:nvSpPr>
          <p:cNvPr id="8" name="Rectangle 7">
            <a:extLst>
              <a:ext uri="{FF2B5EF4-FFF2-40B4-BE49-F238E27FC236}">
                <a16:creationId xmlns:a16="http://schemas.microsoft.com/office/drawing/2014/main" id="{2E690CD3-32C8-4F1D-A5BC-0C774537B983}"/>
              </a:ext>
            </a:extLst>
          </p:cNvPr>
          <p:cNvSpPr/>
          <p:nvPr/>
        </p:nvSpPr>
        <p:spPr>
          <a:xfrm>
            <a:off x="7873350" y="3946548"/>
            <a:ext cx="929768" cy="799139"/>
          </a:xfrm>
          <a:prstGeom prst="rect">
            <a:avLst/>
          </a:prstGeom>
          <a:solidFill>
            <a:srgbClr val="002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1" name="Google Shape;111;p1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bg1"/>
                </a:solidFill>
              </a:rPr>
              <a:t>7</a:t>
            </a:fld>
            <a:endParaRPr>
              <a:solidFill>
                <a:schemeClr val="bg1"/>
              </a:solidFill>
            </a:endParaRPr>
          </a:p>
        </p:txBody>
      </p:sp>
      <p:pic>
        <p:nvPicPr>
          <p:cNvPr id="3" name="Picture 2" descr="A large group of people in a cave&#10;&#10;Description automatically generated with low confidence">
            <a:extLst>
              <a:ext uri="{FF2B5EF4-FFF2-40B4-BE49-F238E27FC236}">
                <a16:creationId xmlns:a16="http://schemas.microsoft.com/office/drawing/2014/main" id="{1CC01E53-CFE3-4F8A-AA32-048641507DD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91207" y="153919"/>
            <a:ext cx="7961586" cy="4835661"/>
          </a:xfrm>
          <a:prstGeom prst="rect">
            <a:avLst/>
          </a:prstGeom>
        </p:spPr>
      </p:pic>
    </p:spTree>
    <p:extLst>
      <p:ext uri="{BB962C8B-B14F-4D97-AF65-F5344CB8AC3E}">
        <p14:creationId xmlns:p14="http://schemas.microsoft.com/office/powerpoint/2010/main" val="3790954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0D3D4"/>
        </a:solidFill>
        <a:effectLst/>
      </p:bgPr>
    </p:bg>
    <p:spTree>
      <p:nvGrpSpPr>
        <p:cNvPr id="1" name="Shape 106"/>
        <p:cNvGrpSpPr/>
        <p:nvPr/>
      </p:nvGrpSpPr>
      <p:grpSpPr>
        <a:xfrm>
          <a:off x="0" y="0"/>
          <a:ext cx="0" cy="0"/>
          <a:chOff x="0" y="0"/>
          <a:chExt cx="0" cy="0"/>
        </a:xfrm>
      </p:grpSpPr>
      <p:sp>
        <p:nvSpPr>
          <p:cNvPr id="6" name="Google Shape;107;p17">
            <a:extLst>
              <a:ext uri="{FF2B5EF4-FFF2-40B4-BE49-F238E27FC236}">
                <a16:creationId xmlns:a16="http://schemas.microsoft.com/office/drawing/2014/main" id="{6425C8D1-8067-40B2-B6ED-F621E25B85F8}"/>
              </a:ext>
            </a:extLst>
          </p:cNvPr>
          <p:cNvSpPr txBox="1">
            <a:spLocks/>
          </p:cNvSpPr>
          <p:nvPr/>
        </p:nvSpPr>
        <p:spPr>
          <a:xfrm>
            <a:off x="5036024" y="575950"/>
            <a:ext cx="3766782" cy="6114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Open Sans"/>
              <a:buNone/>
              <a:defRPr sz="30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9pPr>
          </a:lstStyle>
          <a:p>
            <a:r>
              <a:rPr lang="en-IE" sz="2800" dirty="0">
                <a:latin typeface="TyStencil Pro Medium" panose="02000605080000020003" pitchFamily="50" charset="0"/>
              </a:rPr>
              <a:t>We can learn a lot about history from paintings</a:t>
            </a:r>
            <a:br>
              <a:rPr lang="en-IE" dirty="0">
                <a:latin typeface="TyStencil Pro Medium" panose="02000605080000020003" pitchFamily="50" charset="0"/>
              </a:rPr>
            </a:br>
            <a:br>
              <a:rPr lang="en-IE" dirty="0">
                <a:latin typeface="TyStencil Pro Medium" panose="02000605080000020003" pitchFamily="50" charset="0"/>
              </a:rPr>
            </a:br>
            <a:endParaRPr lang="en-IE" sz="1200" dirty="0"/>
          </a:p>
        </p:txBody>
      </p:sp>
      <p:sp>
        <p:nvSpPr>
          <p:cNvPr id="111" name="Google Shape;111;p1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bg2"/>
                </a:solidFill>
              </a:rPr>
              <a:t>8</a:t>
            </a:fld>
            <a:endParaRPr dirty="0">
              <a:solidFill>
                <a:schemeClr val="bg2"/>
              </a:solidFill>
            </a:endParaRPr>
          </a:p>
        </p:txBody>
      </p:sp>
      <p:pic>
        <p:nvPicPr>
          <p:cNvPr id="3" name="Picture 2" descr="A large group of people in a cave&#10;&#10;Description automatically generated with low confidence">
            <a:extLst>
              <a:ext uri="{FF2B5EF4-FFF2-40B4-BE49-F238E27FC236}">
                <a16:creationId xmlns:a16="http://schemas.microsoft.com/office/drawing/2014/main" id="{1CC01E53-CFE3-4F8A-AA32-048641507DD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736037"/>
            <a:ext cx="4952916" cy="3008273"/>
          </a:xfrm>
          <a:prstGeom prst="rect">
            <a:avLst/>
          </a:prstGeom>
        </p:spPr>
      </p:pic>
      <p:sp>
        <p:nvSpPr>
          <p:cNvPr id="8" name="TextBox 7">
            <a:extLst>
              <a:ext uri="{FF2B5EF4-FFF2-40B4-BE49-F238E27FC236}">
                <a16:creationId xmlns:a16="http://schemas.microsoft.com/office/drawing/2014/main" id="{A135346A-C6F2-418F-8AFA-D18C22D2EE72}"/>
              </a:ext>
            </a:extLst>
          </p:cNvPr>
          <p:cNvSpPr txBox="1"/>
          <p:nvPr/>
        </p:nvSpPr>
        <p:spPr>
          <a:xfrm>
            <a:off x="5036024" y="2137697"/>
            <a:ext cx="3671248" cy="1785104"/>
          </a:xfrm>
          <a:prstGeom prst="rect">
            <a:avLst/>
          </a:prstGeom>
          <a:noFill/>
        </p:spPr>
        <p:txBody>
          <a:bodyPr wrap="square" rtlCol="0">
            <a:spAutoFit/>
          </a:bodyPr>
          <a:lstStyle/>
          <a:p>
            <a:pPr marL="0" indent="0">
              <a:buNone/>
            </a:pPr>
            <a:r>
              <a:rPr lang="en-GB" sz="1000" dirty="0">
                <a:latin typeface="Open Sans" panose="020B0604020202020204" charset="0"/>
                <a:ea typeface="Open Sans" panose="020B0604020202020204" charset="0"/>
                <a:cs typeface="Open Sans" panose="020B0604020202020204" charset="0"/>
              </a:rPr>
              <a:t>This is one of the largest and most important paintings in the National Gallery of Ireland (over 5 x 3 meters!)</a:t>
            </a:r>
          </a:p>
          <a:p>
            <a:pPr marL="0" indent="0">
              <a:buNone/>
            </a:pPr>
            <a:endParaRPr lang="en-GB" sz="1000" dirty="0">
              <a:latin typeface="Open Sans" panose="020B0604020202020204" charset="0"/>
              <a:ea typeface="Open Sans" panose="020B0604020202020204" charset="0"/>
              <a:cs typeface="Open Sans" panose="020B0604020202020204" charset="0"/>
            </a:endParaRPr>
          </a:p>
          <a:p>
            <a:pPr marL="0" indent="0">
              <a:buNone/>
            </a:pPr>
            <a:r>
              <a:rPr lang="en-GB" sz="1000" dirty="0">
                <a:latin typeface="Open Sans" panose="020B0604020202020204" charset="0"/>
                <a:ea typeface="Open Sans" panose="020B0604020202020204" charset="0"/>
                <a:cs typeface="Open Sans" panose="020B0604020202020204" charset="0"/>
              </a:rPr>
              <a:t>It tells the story of a very important event in Irish history – the wedding of Strongbow and Aoife. </a:t>
            </a:r>
          </a:p>
          <a:p>
            <a:pPr marL="0" indent="0">
              <a:buNone/>
            </a:pPr>
            <a:endParaRPr lang="en-GB" sz="1000" dirty="0">
              <a:latin typeface="Open Sans" panose="020B0604020202020204" charset="0"/>
              <a:ea typeface="Open Sans" panose="020B0604020202020204" charset="0"/>
              <a:cs typeface="Open Sans" panose="020B0604020202020204" charset="0"/>
            </a:endParaRPr>
          </a:p>
          <a:p>
            <a:pPr marL="0" indent="0">
              <a:buNone/>
            </a:pPr>
            <a:r>
              <a:rPr lang="en-GB" sz="1000" dirty="0">
                <a:latin typeface="Open Sans" panose="020B0604020202020204" charset="0"/>
                <a:ea typeface="Open Sans" panose="020B0604020202020204" charset="0"/>
                <a:cs typeface="Open Sans" panose="020B0604020202020204" charset="0"/>
              </a:rPr>
              <a:t>The painting tells us a lot about them, and about their story by showing the events that led up to the wedding through symbols. </a:t>
            </a:r>
          </a:p>
          <a:p>
            <a:pPr marL="0" indent="0">
              <a:buNone/>
            </a:pPr>
            <a:endParaRPr lang="en-GB" sz="1000" dirty="0">
              <a:latin typeface="Open Sans" panose="020B0604020202020204" charset="0"/>
              <a:ea typeface="Open Sans" panose="020B0604020202020204" charset="0"/>
              <a:cs typeface="Open Sans" panose="020B0604020202020204" charset="0"/>
            </a:endParaRPr>
          </a:p>
          <a:p>
            <a:pPr marL="0" indent="0">
              <a:buNone/>
            </a:pPr>
            <a:r>
              <a:rPr lang="en-GB" sz="1000" dirty="0">
                <a:latin typeface="Open Sans" panose="020B0604020202020204" charset="0"/>
                <a:ea typeface="Open Sans" panose="020B0604020202020204" charset="0"/>
                <a:cs typeface="Open Sans" panose="020B0604020202020204" charset="0"/>
              </a:rPr>
              <a:t>But who were they and why was their wedding important? </a:t>
            </a:r>
          </a:p>
        </p:txBody>
      </p:sp>
    </p:spTree>
    <p:extLst>
      <p:ext uri="{BB962C8B-B14F-4D97-AF65-F5344CB8AC3E}">
        <p14:creationId xmlns:p14="http://schemas.microsoft.com/office/powerpoint/2010/main" val="2025904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0D3D4"/>
        </a:solidFill>
        <a:effectLst/>
      </p:bgPr>
    </p:bg>
    <p:spTree>
      <p:nvGrpSpPr>
        <p:cNvPr id="1" name="Shape 106"/>
        <p:cNvGrpSpPr/>
        <p:nvPr/>
      </p:nvGrpSpPr>
      <p:grpSpPr>
        <a:xfrm>
          <a:off x="0" y="0"/>
          <a:ext cx="0" cy="0"/>
          <a:chOff x="0" y="0"/>
          <a:chExt cx="0" cy="0"/>
        </a:xfrm>
      </p:grpSpPr>
      <p:sp>
        <p:nvSpPr>
          <p:cNvPr id="6" name="Google Shape;107;p17">
            <a:extLst>
              <a:ext uri="{FF2B5EF4-FFF2-40B4-BE49-F238E27FC236}">
                <a16:creationId xmlns:a16="http://schemas.microsoft.com/office/drawing/2014/main" id="{6425C8D1-8067-40B2-B6ED-F621E25B85F8}"/>
              </a:ext>
            </a:extLst>
          </p:cNvPr>
          <p:cNvSpPr txBox="1">
            <a:spLocks/>
          </p:cNvSpPr>
          <p:nvPr/>
        </p:nvSpPr>
        <p:spPr>
          <a:xfrm>
            <a:off x="5036024" y="575950"/>
            <a:ext cx="3766782" cy="6114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Open Sans"/>
              <a:buNone/>
              <a:defRPr sz="30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9pPr>
          </a:lstStyle>
          <a:p>
            <a:r>
              <a:rPr lang="en-IE" sz="2800" dirty="0">
                <a:latin typeface="TyStencil Pro Medium" panose="02000605080000020003" pitchFamily="50" charset="0"/>
              </a:rPr>
              <a:t>The Story</a:t>
            </a:r>
            <a:br>
              <a:rPr lang="en-IE" dirty="0">
                <a:latin typeface="TyStencil Pro Medium" panose="02000605080000020003" pitchFamily="50" charset="0"/>
              </a:rPr>
            </a:br>
            <a:br>
              <a:rPr lang="en-IE" dirty="0">
                <a:latin typeface="TyStencil Pro Medium" panose="02000605080000020003" pitchFamily="50" charset="0"/>
              </a:rPr>
            </a:br>
            <a:endParaRPr lang="en-IE" sz="1200" dirty="0"/>
          </a:p>
        </p:txBody>
      </p:sp>
      <p:sp>
        <p:nvSpPr>
          <p:cNvPr id="111" name="Google Shape;111;p1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bg2"/>
                </a:solidFill>
              </a:rPr>
              <a:t>9</a:t>
            </a:fld>
            <a:endParaRPr dirty="0">
              <a:solidFill>
                <a:schemeClr val="bg2"/>
              </a:solidFill>
            </a:endParaRPr>
          </a:p>
        </p:txBody>
      </p:sp>
      <p:pic>
        <p:nvPicPr>
          <p:cNvPr id="3" name="Picture 2" descr="A large group of people in a cave&#10;&#10;Description automatically generated with low confidence">
            <a:extLst>
              <a:ext uri="{FF2B5EF4-FFF2-40B4-BE49-F238E27FC236}">
                <a16:creationId xmlns:a16="http://schemas.microsoft.com/office/drawing/2014/main" id="{1CC01E53-CFE3-4F8A-AA32-048641507DD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736037"/>
            <a:ext cx="4952916" cy="3008273"/>
          </a:xfrm>
          <a:prstGeom prst="rect">
            <a:avLst/>
          </a:prstGeom>
        </p:spPr>
      </p:pic>
      <p:sp>
        <p:nvSpPr>
          <p:cNvPr id="8" name="TextBox 7">
            <a:extLst>
              <a:ext uri="{FF2B5EF4-FFF2-40B4-BE49-F238E27FC236}">
                <a16:creationId xmlns:a16="http://schemas.microsoft.com/office/drawing/2014/main" id="{A135346A-C6F2-418F-8AFA-D18C22D2EE72}"/>
              </a:ext>
            </a:extLst>
          </p:cNvPr>
          <p:cNvSpPr txBox="1"/>
          <p:nvPr/>
        </p:nvSpPr>
        <p:spPr>
          <a:xfrm>
            <a:off x="5036024" y="1152953"/>
            <a:ext cx="3671248" cy="2554545"/>
          </a:xfrm>
          <a:prstGeom prst="rect">
            <a:avLst/>
          </a:prstGeom>
          <a:noFill/>
        </p:spPr>
        <p:txBody>
          <a:bodyPr wrap="square" rtlCol="0">
            <a:spAutoFit/>
          </a:bodyPr>
          <a:lstStyle/>
          <a:p>
            <a:pPr marL="0" indent="0">
              <a:buNone/>
            </a:pPr>
            <a:r>
              <a:rPr lang="en-GB" sz="1000" dirty="0">
                <a:latin typeface="Open Sans" panose="020B0604020202020204" charset="0"/>
                <a:ea typeface="Open Sans" panose="020B0604020202020204" charset="0"/>
                <a:cs typeface="Open Sans" panose="020B0604020202020204" charset="0"/>
              </a:rPr>
              <a:t>This wedding took place in Ireland in 1170. </a:t>
            </a:r>
          </a:p>
          <a:p>
            <a:pPr marL="0" indent="0">
              <a:buNone/>
            </a:pPr>
            <a:endParaRPr lang="en-GB" sz="1000" dirty="0">
              <a:latin typeface="Open Sans" panose="020B0604020202020204" charset="0"/>
              <a:ea typeface="Open Sans" panose="020B0604020202020204" charset="0"/>
              <a:cs typeface="Open Sans" panose="020B0604020202020204" charset="0"/>
            </a:endParaRPr>
          </a:p>
          <a:p>
            <a:pPr marL="0" indent="0">
              <a:buNone/>
            </a:pPr>
            <a:r>
              <a:rPr lang="en-GB" sz="1000" dirty="0">
                <a:latin typeface="Open Sans" panose="020B0604020202020204" charset="0"/>
                <a:ea typeface="Open Sans" panose="020B0604020202020204" charset="0"/>
                <a:cs typeface="Open Sans" panose="020B0604020202020204" charset="0"/>
              </a:rPr>
              <a:t>Diarmaid Mac </a:t>
            </a:r>
            <a:r>
              <a:rPr lang="en-GB" sz="1000" dirty="0" err="1">
                <a:latin typeface="Open Sans" panose="020B0604020202020204" charset="0"/>
                <a:ea typeface="Open Sans" panose="020B0604020202020204" charset="0"/>
                <a:cs typeface="Open Sans" panose="020B0604020202020204" charset="0"/>
              </a:rPr>
              <a:t>Murrough</a:t>
            </a:r>
            <a:r>
              <a:rPr lang="en-GB" sz="1000" dirty="0">
                <a:latin typeface="Open Sans" panose="020B0604020202020204" charset="0"/>
                <a:ea typeface="Open Sans" panose="020B0604020202020204" charset="0"/>
                <a:cs typeface="Open Sans" panose="020B0604020202020204" charset="0"/>
              </a:rPr>
              <a:t> had been the King of Leinster but he was deposed by Rory O’Connor who then became the High King of Ireland. </a:t>
            </a:r>
          </a:p>
          <a:p>
            <a:pPr marL="0" indent="0">
              <a:buNone/>
            </a:pPr>
            <a:endParaRPr lang="en-GB" sz="1000" dirty="0">
              <a:latin typeface="Open Sans" panose="020B0604020202020204" charset="0"/>
              <a:ea typeface="Open Sans" panose="020B0604020202020204" charset="0"/>
              <a:cs typeface="Open Sans" panose="020B0604020202020204" charset="0"/>
            </a:endParaRPr>
          </a:p>
          <a:p>
            <a:pPr marL="0" indent="0">
              <a:buNone/>
            </a:pPr>
            <a:r>
              <a:rPr lang="en-GB" sz="1000" dirty="0">
                <a:latin typeface="Open Sans" panose="020B0604020202020204" charset="0"/>
                <a:ea typeface="Open Sans" panose="020B0604020202020204" charset="0"/>
                <a:cs typeface="Open Sans" panose="020B0604020202020204" charset="0"/>
              </a:rPr>
              <a:t>Diarmaid was not happy about this, so he went to England for help to get his Kingdom back. There he met Richard de Clare, known as Strongbow, who said he would help him. </a:t>
            </a:r>
          </a:p>
          <a:p>
            <a:pPr marL="0" indent="0">
              <a:buNone/>
            </a:pPr>
            <a:endParaRPr lang="en-GB" sz="1000" dirty="0">
              <a:latin typeface="Open Sans" panose="020B0604020202020204" charset="0"/>
              <a:ea typeface="Open Sans" panose="020B0604020202020204" charset="0"/>
              <a:cs typeface="Open Sans" panose="020B0604020202020204" charset="0"/>
            </a:endParaRPr>
          </a:p>
          <a:p>
            <a:pPr marL="0" indent="0">
              <a:buNone/>
            </a:pPr>
            <a:r>
              <a:rPr lang="en-GB" sz="1000" dirty="0">
                <a:latin typeface="Open Sans" panose="020B0604020202020204" charset="0"/>
                <a:ea typeface="Open Sans" panose="020B0604020202020204" charset="0"/>
                <a:cs typeface="Open Sans" panose="020B0604020202020204" charset="0"/>
              </a:rPr>
              <a:t>In return Diarmaid promised his daughter, Aoife, to Strongbow. He also promised that he would become King of Leinster when Diarmaid died.</a:t>
            </a:r>
          </a:p>
          <a:p>
            <a:pPr marL="0" indent="0">
              <a:buNone/>
            </a:pPr>
            <a:endParaRPr lang="en-GB" sz="1000" dirty="0">
              <a:latin typeface="Open Sans" panose="020B0604020202020204" charset="0"/>
              <a:ea typeface="Open Sans" panose="020B0604020202020204" charset="0"/>
              <a:cs typeface="Open Sans" panose="020B0604020202020204" charset="0"/>
            </a:endParaRPr>
          </a:p>
          <a:p>
            <a:pPr marL="0" indent="0">
              <a:buNone/>
            </a:pPr>
            <a:r>
              <a:rPr lang="en-GB" sz="1000" dirty="0">
                <a:latin typeface="Open Sans" panose="020B0604020202020204" charset="0"/>
                <a:ea typeface="Open Sans" panose="020B0604020202020204" charset="0"/>
                <a:cs typeface="Open Sans" panose="020B0604020202020204" charset="0"/>
              </a:rPr>
              <a:t>Quick </a:t>
            </a:r>
            <a:r>
              <a:rPr lang="en-GB" sz="1000" b="1" dirty="0">
                <a:latin typeface="Open Sans" panose="020B0604020202020204" charset="0"/>
                <a:ea typeface="Open Sans" panose="020B0604020202020204" charset="0"/>
                <a:cs typeface="Open Sans" panose="020B0604020202020204" charset="0"/>
              </a:rPr>
              <a:t>Think – Pair - Share </a:t>
            </a:r>
            <a:r>
              <a:rPr lang="en-GB" sz="1000" dirty="0">
                <a:latin typeface="Open Sans" panose="020B0604020202020204" charset="0"/>
                <a:ea typeface="Open Sans" panose="020B0604020202020204" charset="0"/>
                <a:cs typeface="Open Sans" panose="020B0604020202020204" charset="0"/>
              </a:rPr>
              <a:t>– why do you think Richard was given the nickname Strongbow? </a:t>
            </a:r>
          </a:p>
        </p:txBody>
      </p:sp>
    </p:spTree>
    <p:extLst>
      <p:ext uri="{BB962C8B-B14F-4D97-AF65-F5344CB8AC3E}">
        <p14:creationId xmlns:p14="http://schemas.microsoft.com/office/powerpoint/2010/main" val="3439412582"/>
      </p:ext>
    </p:extLst>
  </p:cSld>
  <p:clrMapOvr>
    <a:masterClrMapping/>
  </p:clrMapOvr>
</p:sld>
</file>

<file path=ppt/theme/theme1.xml><?xml version="1.0" encoding="utf-8"?>
<a:theme xmlns:a="http://schemas.openxmlformats.org/drawingml/2006/main" name="Swiss">
  <a:themeElements>
    <a:clrScheme name="Swiss">
      <a:dk1>
        <a:srgbClr val="DC4405"/>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6425</TotalTime>
  <Words>2411</Words>
  <Application>Microsoft Office PowerPoint</Application>
  <PresentationFormat>On-screen Show (16:9)</PresentationFormat>
  <Paragraphs>337</Paragraphs>
  <Slides>26</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Open Sans</vt:lpstr>
      <vt:lpstr>Courier New</vt:lpstr>
      <vt:lpstr>Raleway</vt:lpstr>
      <vt:lpstr>Arial</vt:lpstr>
      <vt:lpstr>TyStencil Pro Medium</vt:lpstr>
      <vt:lpstr>Lato</vt:lpstr>
      <vt:lpstr>Swiss</vt:lpstr>
      <vt:lpstr>Learning Through Art: History Resource Pack </vt:lpstr>
      <vt:lpstr>Introduction</vt:lpstr>
      <vt:lpstr>How to use this resource</vt:lpstr>
      <vt:lpstr>Learning Objectives</vt:lpstr>
      <vt:lpstr>The Workshop  Also available as an adaptable PowerPoint slideshow</vt:lpstr>
      <vt:lpstr>The Marriage of Strongbow and Aoife, c.1854  Daniel Maclise (1806-1870)  Presented, Sir Richard Wallace, 1879. Photo © National Gallery of Ireland.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Additional Activities </vt:lpstr>
      <vt:lpstr>Additional Activities </vt:lpstr>
      <vt:lpstr>Resources</vt:lpstr>
      <vt:lpstr>Worksheets  These are also available as downloadable Word documents</vt:lpstr>
      <vt:lpstr>Conscience Alley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Resources for schools</dc:title>
  <dc:creator>Catherine O'Donnell</dc:creator>
  <cp:lastModifiedBy>Catherine O'Donnell</cp:lastModifiedBy>
  <cp:revision>165</cp:revision>
  <dcterms:modified xsi:type="dcterms:W3CDTF">2021-08-23T12:45:14Z</dcterms:modified>
</cp:coreProperties>
</file>