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7" r:id="rId3"/>
    <p:sldId id="282" r:id="rId4"/>
    <p:sldId id="300" r:id="rId5"/>
    <p:sldId id="301" r:id="rId6"/>
    <p:sldId id="302" r:id="rId7"/>
    <p:sldId id="303" r:id="rId8"/>
    <p:sldId id="304" r:id="rId9"/>
    <p:sldId id="305" r:id="rId10"/>
    <p:sldId id="295" r:id="rId11"/>
    <p:sldId id="310" r:id="rId12"/>
    <p:sldId id="311" r:id="rId13"/>
    <p:sldId id="314" r:id="rId14"/>
    <p:sldId id="312" r:id="rId15"/>
    <p:sldId id="315" r:id="rId16"/>
    <p:sldId id="316" r:id="rId17"/>
    <p:sldId id="317" r:id="rId18"/>
    <p:sldId id="318" r:id="rId19"/>
    <p:sldId id="319" r:id="rId20"/>
    <p:sldId id="320" r:id="rId21"/>
  </p:sldIdLst>
  <p:sldSz cx="9144000" cy="5143500" type="screen16x9"/>
  <p:notesSz cx="6858000" cy="9144000"/>
  <p:embeddedFontLst>
    <p:embeddedFont>
      <p:font typeface="Lato" panose="020B0604020202020204" charset="0"/>
      <p:regular r:id="rId23"/>
      <p:bold r:id="rId24"/>
      <p:italic r:id="rId25"/>
      <p:boldItalic r:id="rId26"/>
    </p:embeddedFont>
    <p:embeddedFont>
      <p:font typeface="TyStencil Pro Medium" panose="02000605080000020003" pitchFamily="50" charset="0"/>
      <p:regular r:id="rId27"/>
    </p:embeddedFont>
    <p:embeddedFont>
      <p:font typeface="Open Sans" panose="020B0606030504020204" pitchFamily="34" charset="0"/>
      <p:regular r:id="rId28"/>
      <p:bold r:id="rId29"/>
      <p:italic r:id="rId30"/>
      <p:boldItalic r:id="rId31"/>
    </p:embeddedFont>
    <p:embeddedFont>
      <p:font typeface="Raleway"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guide id="3" orient="horz" pos="235">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rinane" initials="KD" lastIdx="6" clrIdx="0">
    <p:extLst>
      <p:ext uri="{19B8F6BF-5375-455C-9EA6-DF929625EA0E}">
        <p15:presenceInfo xmlns:p15="http://schemas.microsoft.com/office/powerpoint/2012/main" userId="S-1-5-21-1798132097-45760540-281947949-6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3D4"/>
    <a:srgbClr val="F3EA5D"/>
    <a:srgbClr val="00AB8E"/>
    <a:srgbClr val="54585A"/>
    <a:srgbClr val="F3FF99"/>
    <a:srgbClr val="FFFF99"/>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31" autoAdjust="0"/>
    <p:restoredTop sz="94660"/>
  </p:normalViewPr>
  <p:slideViewPr>
    <p:cSldViewPr snapToGrid="0">
      <p:cViewPr varScale="1">
        <p:scale>
          <a:sx n="124" d="100"/>
          <a:sy n="124" d="100"/>
        </p:scale>
        <p:origin x="846" y="96"/>
      </p:cViewPr>
      <p:guideLst>
        <p:guide orient="horz" pos="2304"/>
        <p:guide pos="2880"/>
        <p:guide orient="horz" pos="235"/>
      </p:guideLst>
    </p:cSldViewPr>
  </p:slideViewPr>
  <p:notesTextViewPr>
    <p:cViewPr>
      <p:scale>
        <a:sx n="1" d="1"/>
        <a:sy n="1" d="1"/>
      </p:scale>
      <p:origin x="0" y="0"/>
    </p:cViewPr>
  </p:notesTextViewPr>
  <p:sorterViewPr>
    <p:cViewPr>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48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28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88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65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84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79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42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566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96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69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39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43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0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55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60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7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4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249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Font typeface="Open Sans"/>
              <a:buNone/>
              <a:defRPr sz="4800">
                <a:solidFill>
                  <a:schemeClr val="lt1"/>
                </a:solidFill>
                <a:latin typeface="Open Sans"/>
                <a:ea typeface="Open Sans"/>
                <a:cs typeface="Open Sans"/>
                <a:sym typeface="Open Sans"/>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1" name="Google Shape;11;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Font typeface="Open Sans"/>
              <a:buNone/>
              <a:defRPr>
                <a:solidFill>
                  <a:schemeClr val="lt1"/>
                </a:solidFill>
                <a:latin typeface="Open Sans"/>
                <a:ea typeface="Open Sans"/>
                <a:cs typeface="Open Sans"/>
                <a:sym typeface="Open Sans"/>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73275" y="4126409"/>
            <a:ext cx="548700" cy="5623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cxnSp>
        <p:nvCxnSpPr>
          <p:cNvPr id="57" name="Google Shape;57;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8" name="Google Shape;58;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59" name="Google Shape;59;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0" name="Google Shape;60;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6" name="Google Shape;16;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1" name="Google Shape;21;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2" name="Google Shape;22;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3" name="Google Shape;23;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73275" y="4126400"/>
            <a:ext cx="548700" cy="5623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cxnSp>
        <p:nvCxnSpPr>
          <p:cNvPr id="36" name="Google Shape;36;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7" name="Google Shape;37;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cxnSp>
        <p:nvCxnSpPr>
          <p:cNvPr id="41" name="Google Shape;41;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3" name="Google Shape;43;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 name="Google Shape;4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7" name="Google Shape;47;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48" name="Google Shape;48;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9" name="Google Shape;4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0" name="Google Shape;50;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cxnSp>
        <p:nvCxnSpPr>
          <p:cNvPr id="52" name="Google Shape;52;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3" name="Google Shape;53;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4" name="Google Shape;54;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pen Sans"/>
              <a:buNone/>
              <a:defRPr sz="3000" b="1">
                <a:solidFill>
                  <a:schemeClr val="dk2"/>
                </a:solidFill>
                <a:latin typeface="Open Sans"/>
                <a:ea typeface="Open Sans"/>
                <a:cs typeface="Open Sans"/>
                <a:sym typeface="Open Sans"/>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onlinecollection.nationalgallery.i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curriculumonline.ie/getmedia/0e0ccff3-97c4-45c8-b813-e7c119a650c3/PSEC04A_Visual_Arts_Curriculum.pdf" TargetMode="External"/><Relationship Id="rId4" Type="http://schemas.openxmlformats.org/officeDocument/2006/relationships/hyperlink" Target="https://www.moma.org/learn/moma_learning/gloss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algallery.us17.list-manage.com/subscribe?u=44caa9dce26bd72bf86bab3df&amp;id=33833ab4b9"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twinkl.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cosmicyoga.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twinkl.com/" TargetMode="External"/><Relationship Id="rId4" Type="http://schemas.openxmlformats.org/officeDocument/2006/relationships/hyperlink" Target="http://www.relaxkid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chemeClr val="bg2"/>
                </a:solidFill>
                <a:latin typeface="TyStencil Pro Medium" panose="02000605080000020003" pitchFamily="50" charset="0"/>
              </a:rPr>
              <a:t>Art &amp; Mindfulness:</a:t>
            </a:r>
            <a:br>
              <a:rPr lang="en" b="0" dirty="0">
                <a:solidFill>
                  <a:schemeClr val="bg2"/>
                </a:solidFill>
                <a:latin typeface="TyStencil Pro Medium" panose="02000605080000020003" pitchFamily="50" charset="0"/>
              </a:rPr>
            </a:br>
            <a:r>
              <a:rPr lang="en" b="0" dirty="0">
                <a:solidFill>
                  <a:schemeClr val="bg2"/>
                </a:solidFill>
                <a:latin typeface="TyStencil Pro Medium" panose="02000605080000020003" pitchFamily="50" charset="0"/>
              </a:rPr>
              <a:t>Supporting Children’s </a:t>
            </a:r>
            <a:r>
              <a:rPr lang="en" b="0" dirty="0" smtClean="0">
                <a:solidFill>
                  <a:schemeClr val="bg2"/>
                </a:solidFill>
                <a:latin typeface="TyStencil Pro Medium" panose="02000605080000020003" pitchFamily="50" charset="0"/>
              </a:rPr>
              <a:t>Wellbeing </a:t>
            </a:r>
            <a:r>
              <a:rPr lang="en" b="0" dirty="0">
                <a:solidFill>
                  <a:schemeClr val="bg2"/>
                </a:solidFill>
                <a:latin typeface="TyStencil Pro Medium" panose="02000605080000020003" pitchFamily="50" charset="0"/>
              </a:rPr>
              <a:t>in Primary Schools</a:t>
            </a:r>
            <a:r>
              <a:rPr lang="en" b="0" dirty="0">
                <a:latin typeface="TyStencil Pro Medium" panose="02000605080000020003" pitchFamily="50" charset="0"/>
              </a:rPr>
              <a:t/>
            </a:r>
            <a:br>
              <a:rPr lang="en" b="0" dirty="0">
                <a:latin typeface="TyStencil Pro Medium" panose="02000605080000020003" pitchFamily="50" charset="0"/>
              </a:rPr>
            </a:br>
            <a:endParaRPr b="0" dirty="0">
              <a:latin typeface="TyStencil Pro Medium" panose="02000605080000020003" pitchFamily="50" charset="0"/>
            </a:endParaRPr>
          </a:p>
        </p:txBody>
      </p:sp>
      <p:sp>
        <p:nvSpPr>
          <p:cNvPr id="69" name="Google Shape;69;p13"/>
          <p:cNvSpPr txBox="1">
            <a:spLocks noGrp="1"/>
          </p:cNvSpPr>
          <p:nvPr>
            <p:ph type="subTitle" idx="1"/>
          </p:nvPr>
        </p:nvSpPr>
        <p:spPr>
          <a:xfrm>
            <a:off x="2390267" y="3238450"/>
            <a:ext cx="3324733"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2"/>
                </a:solidFill>
              </a:rPr>
              <a:t>Maria Broderick </a:t>
            </a:r>
            <a:endParaRPr dirty="0">
              <a:solidFill>
                <a:schemeClr val="tx2"/>
              </a:solidFill>
            </a:endParaRPr>
          </a:p>
        </p:txBody>
      </p:sp>
      <p:sp>
        <p:nvSpPr>
          <p:cNvPr id="4" name="Rectangle 3"/>
          <p:cNvSpPr/>
          <p:nvPr/>
        </p:nvSpPr>
        <p:spPr>
          <a:xfrm>
            <a:off x="7873350" y="3946548"/>
            <a:ext cx="929768" cy="799139"/>
          </a:xfrm>
          <a:prstGeom prst="rect">
            <a:avLst/>
          </a:prstGeom>
          <a:solidFill>
            <a:srgbClr val="F3E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A picture containing text, dark, gauge, night sky&#10;&#10;Description automatically generated">
            <a:extLst>
              <a:ext uri="{FF2B5EF4-FFF2-40B4-BE49-F238E27FC236}">
                <a16:creationId xmlns:a16="http://schemas.microsoft.com/office/drawing/2014/main" id="{90516622-7A9D-4957-AEA1-9DB7D6C107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82205" y="3803251"/>
            <a:ext cx="3021020" cy="545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6" name="Picture 5" descr="A picture containing toy, vector graphics&#10;&#10;Description automatically generated">
            <a:extLst>
              <a:ext uri="{FF2B5EF4-FFF2-40B4-BE49-F238E27FC236}">
                <a16:creationId xmlns:a16="http://schemas.microsoft.com/office/drawing/2014/main" id="{284B93CA-B41A-4E01-B67D-C7D38162E2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2145"/>
          <a:stretch/>
        </p:blipFill>
        <p:spPr>
          <a:xfrm>
            <a:off x="4352515" y="575950"/>
            <a:ext cx="4694184" cy="3654629"/>
          </a:xfrm>
          <a:prstGeom prst="rect">
            <a:avLst/>
          </a:prstGeom>
        </p:spPr>
      </p:pic>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7" name="Google Shape;107;p17"/>
          <p:cNvSpPr txBox="1">
            <a:spLocks noGrp="1"/>
          </p:cNvSpPr>
          <p:nvPr>
            <p:ph type="title"/>
          </p:nvPr>
        </p:nvSpPr>
        <p:spPr>
          <a:xfrm>
            <a:off x="5005567" y="260639"/>
            <a:ext cx="3766782" cy="3408222"/>
          </a:xfrm>
          <a:prstGeom prst="rect">
            <a:avLst/>
          </a:prstGeom>
        </p:spPr>
        <p:txBody>
          <a:bodyPr spcFirstLastPara="1" wrap="square" lIns="91425" tIns="91425" rIns="91425" bIns="91425" anchor="t" anchorCtr="0">
            <a:noAutofit/>
          </a:bodyPr>
          <a:lstStyle/>
          <a:p>
            <a:r>
              <a:rPr lang="en-IE" sz="2800" dirty="0">
                <a:latin typeface="TyStencil Pro Medium" panose="02000605080000020003" pitchFamily="50" charset="0"/>
              </a:rPr>
              <a:t>Mountain Pose</a:t>
            </a:r>
            <a:br>
              <a:rPr lang="en-IE" sz="2800"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1000" b="0" dirty="0" err="1"/>
              <a:t>Sofonisba</a:t>
            </a:r>
            <a:r>
              <a:rPr lang="en-IE" sz="1000" b="0" dirty="0"/>
              <a:t> Anguissola (1538-1625), </a:t>
            </a:r>
            <a:r>
              <a:rPr lang="en-IE" sz="1000" b="0" i="1" dirty="0"/>
              <a:t>Portrait of Prince Alessandro Farnese, </a:t>
            </a:r>
            <a:r>
              <a:rPr lang="en-IE" sz="1000" b="0" dirty="0"/>
              <a:t>1560. Purchased, 1864.</a:t>
            </a:r>
            <a:r>
              <a:rPr lang="en-IE" sz="1000" b="0" dirty="0">
                <a:latin typeface="Open Sans" panose="020B0606030504020204" pitchFamily="34" charset="0"/>
                <a:ea typeface="Open Sans" panose="020B0606030504020204" pitchFamily="34" charset="0"/>
                <a:cs typeface="Open Sans" panose="020B0606030504020204" pitchFamily="34" charset="0"/>
              </a:rPr>
              <a:t> </a:t>
            </a:r>
            <a:br>
              <a:rPr lang="en-IE" sz="1000" b="0" dirty="0">
                <a:latin typeface="Open Sans" panose="020B0606030504020204" pitchFamily="34" charset="0"/>
                <a:ea typeface="Open Sans" panose="020B0606030504020204" pitchFamily="34" charset="0"/>
                <a:cs typeface="Open Sans" panose="020B0606030504020204" pitchFamily="34" charset="0"/>
              </a:rPr>
            </a:br>
            <a:r>
              <a:rPr lang="en-IE" sz="1000" b="0" dirty="0">
                <a:latin typeface="Open Sans" panose="020B0606030504020204" pitchFamily="34" charset="0"/>
                <a:ea typeface="Open Sans" panose="020B0606030504020204" pitchFamily="34" charset="0"/>
                <a:cs typeface="Open Sans" panose="020B0606030504020204" pitchFamily="34" charset="0"/>
              </a:rPr>
              <a:t>Photo © National Gallery of Ireland</a:t>
            </a:r>
            <a:r>
              <a:rPr lang="en-IE" sz="2000" b="1" dirty="0"/>
              <a:t/>
            </a:r>
            <a:br>
              <a:rPr lang="en-IE" sz="2000" b="1"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3" name="Picture 2">
            <a:extLst>
              <a:ext uri="{FF2B5EF4-FFF2-40B4-BE49-F238E27FC236}">
                <a16:creationId xmlns:a16="http://schemas.microsoft.com/office/drawing/2014/main" id="{FD1FB498-42B2-4129-B5E7-1E44B61088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3820293" cy="5143500"/>
          </a:xfrm>
          <a:prstGeom prst="rect">
            <a:avLst/>
          </a:prstGeom>
        </p:spPr>
      </p:pic>
    </p:spTree>
    <p:extLst>
      <p:ext uri="{BB962C8B-B14F-4D97-AF65-F5344CB8AC3E}">
        <p14:creationId xmlns:p14="http://schemas.microsoft.com/office/powerpoint/2010/main" val="40525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8" name="Picture 7" descr="A picture containing vector graphics&#10;&#10;Description automatically generated">
            <a:extLst>
              <a:ext uri="{FF2B5EF4-FFF2-40B4-BE49-F238E27FC236}">
                <a16:creationId xmlns:a16="http://schemas.microsoft.com/office/drawing/2014/main" id="{6253C3C8-DED5-4216-80C1-E25ED91DB1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2539"/>
          <a:stretch/>
        </p:blipFill>
        <p:spPr>
          <a:xfrm>
            <a:off x="4719510" y="418904"/>
            <a:ext cx="4455141" cy="3450967"/>
          </a:xfrm>
          <a:prstGeom prst="rect">
            <a:avLst/>
          </a:prstGeom>
        </p:spPr>
      </p:pic>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7" name="Google Shape;107;p17"/>
          <p:cNvSpPr txBox="1">
            <a:spLocks noGrp="1"/>
          </p:cNvSpPr>
          <p:nvPr>
            <p:ph type="title"/>
          </p:nvPr>
        </p:nvSpPr>
        <p:spPr>
          <a:xfrm>
            <a:off x="5005567" y="418904"/>
            <a:ext cx="3766782" cy="3408222"/>
          </a:xfrm>
          <a:prstGeom prst="rect">
            <a:avLst/>
          </a:prstGeom>
        </p:spPr>
        <p:txBody>
          <a:bodyPr spcFirstLastPara="1" wrap="square" lIns="91425" tIns="91425" rIns="91425" bIns="91425" anchor="t" anchorCtr="0">
            <a:noAutofit/>
          </a:bodyPr>
          <a:lstStyle/>
          <a:p>
            <a:r>
              <a:rPr lang="en-IE" sz="2800" dirty="0">
                <a:latin typeface="TyStencil Pro Medium" panose="02000605080000020003" pitchFamily="50" charset="0"/>
              </a:rPr>
              <a:t>Tree Pose</a:t>
            </a: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1000" b="0" dirty="0"/>
              <a:t>George </a:t>
            </a:r>
            <a:r>
              <a:rPr lang="en-IE" sz="1000" b="0" dirty="0" smtClean="0"/>
              <a:t>Barret </a:t>
            </a:r>
            <a:r>
              <a:rPr lang="en-IE" sz="1000" b="0" dirty="0"/>
              <a:t>(1728/32–84), </a:t>
            </a:r>
            <a:r>
              <a:rPr lang="en-IE" sz="1000" b="0" i="1" dirty="0"/>
              <a:t>Powerscourt Waterfall,</a:t>
            </a:r>
            <a:br>
              <a:rPr lang="en-IE" sz="1000" b="0" i="1" dirty="0"/>
            </a:br>
            <a:r>
              <a:rPr lang="en-IE" sz="1000" b="0" i="1" dirty="0"/>
              <a:t>Co. Wicklow, </a:t>
            </a:r>
            <a:r>
              <a:rPr lang="en-IE" sz="1000" b="0" dirty="0"/>
              <a:t>1760. Purchased 1880. </a:t>
            </a:r>
            <a:br>
              <a:rPr lang="en-IE" sz="1000" b="0" dirty="0"/>
            </a:br>
            <a:r>
              <a:rPr lang="en-IE" sz="1000" b="0" dirty="0">
                <a:latin typeface="Open Sans" panose="020B0606030504020204" pitchFamily="34" charset="0"/>
                <a:ea typeface="Open Sans" panose="020B0606030504020204" pitchFamily="34" charset="0"/>
                <a:cs typeface="Open Sans" panose="020B0606030504020204" pitchFamily="34" charset="0"/>
              </a:rPr>
              <a:t>Photo © National Gallery of Ireland</a:t>
            </a:r>
            <a:r>
              <a:rPr lang="en-IE" sz="2000" b="0" dirty="0"/>
              <a:t/>
            </a:r>
            <a:br>
              <a:rPr lang="en-IE" sz="2000" b="0"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4" name="Picture 3" descr="A picture containing tree, outdoor, plant, setting&#10;&#10;Description automatically generated">
            <a:extLst>
              <a:ext uri="{FF2B5EF4-FFF2-40B4-BE49-F238E27FC236}">
                <a16:creationId xmlns:a16="http://schemas.microsoft.com/office/drawing/2014/main" id="{9BB96CAF-FFEE-47F6-8E58-FEF2E640FD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75950"/>
            <a:ext cx="4719510" cy="3771900"/>
          </a:xfrm>
          <a:prstGeom prst="rect">
            <a:avLst/>
          </a:prstGeom>
        </p:spPr>
      </p:pic>
    </p:spTree>
    <p:extLst>
      <p:ext uri="{BB962C8B-B14F-4D97-AF65-F5344CB8AC3E}">
        <p14:creationId xmlns:p14="http://schemas.microsoft.com/office/powerpoint/2010/main" val="141074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E1AEDF0D-6AB1-4C56-8B27-77DC533D3A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1351"/>
          <a:stretch/>
        </p:blipFill>
        <p:spPr>
          <a:xfrm>
            <a:off x="4347665" y="-61141"/>
            <a:ext cx="5143500" cy="4045313"/>
          </a:xfrm>
          <a:prstGeom prst="rect">
            <a:avLst/>
          </a:prstGeom>
        </p:spPr>
      </p:pic>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7" name="Google Shape;107;p17"/>
          <p:cNvSpPr txBox="1">
            <a:spLocks noGrp="1"/>
          </p:cNvSpPr>
          <p:nvPr>
            <p:ph type="title"/>
          </p:nvPr>
        </p:nvSpPr>
        <p:spPr>
          <a:xfrm>
            <a:off x="5036024" y="575950"/>
            <a:ext cx="3766782" cy="3408222"/>
          </a:xfrm>
          <a:prstGeom prst="rect">
            <a:avLst/>
          </a:prstGeom>
        </p:spPr>
        <p:txBody>
          <a:bodyPr spcFirstLastPara="1" wrap="square" lIns="91425" tIns="91425" rIns="91425" bIns="91425" anchor="t" anchorCtr="0">
            <a:noAutofit/>
          </a:bodyPr>
          <a:lstStyle/>
          <a:p>
            <a:r>
              <a:rPr lang="en-US" sz="2800" dirty="0">
                <a:latin typeface="TyStencil Pro Medium" panose="02000605080000020003" pitchFamily="50" charset="0"/>
              </a:rPr>
              <a:t>Bridge Pose</a:t>
            </a: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IE" sz="1000" b="0" dirty="0"/>
              <a:t>Jack B. Yeats (1781–1957), </a:t>
            </a:r>
            <a:r>
              <a:rPr lang="en-IE" sz="1000" b="0" i="1" dirty="0"/>
              <a:t>The Liffey Swim, </a:t>
            </a:r>
            <a:r>
              <a:rPr lang="en-IE" sz="1000" b="0" dirty="0"/>
              <a:t>1923. </a:t>
            </a:r>
            <a:br>
              <a:rPr lang="en-IE" sz="1000" b="0" dirty="0"/>
            </a:br>
            <a:r>
              <a:rPr lang="en-IE" sz="1000" b="0" dirty="0"/>
              <a:t>Presented by the Trustees of the </a:t>
            </a:r>
            <a:r>
              <a:rPr lang="en-IE" sz="1000" b="0" dirty="0" err="1"/>
              <a:t>Haverty</a:t>
            </a:r>
            <a:r>
              <a:rPr lang="en-IE" sz="1000" b="0" dirty="0"/>
              <a:t> Bequest, 1931. </a:t>
            </a:r>
            <a:br>
              <a:rPr lang="en-IE" sz="1000" b="0" dirty="0"/>
            </a:br>
            <a:r>
              <a:rPr lang="en-US" sz="1000" b="0" dirty="0">
                <a:latin typeface="Open Sans" panose="020B0606030504020204" pitchFamily="34" charset="0"/>
                <a:ea typeface="Open Sans" panose="020B0606030504020204" pitchFamily="34" charset="0"/>
                <a:cs typeface="Open Sans" panose="020B0606030504020204" pitchFamily="34" charset="0"/>
              </a:rPr>
              <a:t>Photo © National Gallery of Ireland</a:t>
            </a:r>
            <a:r>
              <a:rPr lang="en-US" sz="2000" b="1" dirty="0"/>
              <a:t/>
            </a:r>
            <a:br>
              <a:rPr lang="en-US" sz="2000" b="1" dirty="0"/>
            </a:br>
            <a:r>
              <a:rPr lang="en-US" sz="2000" b="0" dirty="0">
                <a:latin typeface="Open Sans" panose="020B0606030504020204" pitchFamily="34" charset="0"/>
                <a:ea typeface="Open Sans" panose="020B0606030504020204" pitchFamily="34" charset="0"/>
                <a:cs typeface="Open Sans" panose="020B0606030504020204" pitchFamily="34" charset="0"/>
              </a:rPr>
              <a:t/>
            </a:r>
            <a:br>
              <a:rPr lang="en-US" sz="2000" b="0" dirty="0">
                <a:latin typeface="Open Sans" panose="020B0606030504020204" pitchFamily="34" charset="0"/>
                <a:ea typeface="Open Sans" panose="020B0606030504020204" pitchFamily="34" charset="0"/>
                <a:cs typeface="Open Sans" panose="020B0606030504020204" pitchFamily="34" charset="0"/>
              </a:rPr>
            </a:br>
            <a:r>
              <a:rPr lang="en-US" sz="2000" b="0" dirty="0">
                <a:latin typeface="Open Sans" panose="020B0606030504020204" pitchFamily="34" charset="0"/>
                <a:ea typeface="Open Sans" panose="020B0606030504020204" pitchFamily="34" charset="0"/>
                <a:cs typeface="Open Sans" panose="020B0606030504020204" pitchFamily="34" charset="0"/>
              </a:rPr>
              <a:t/>
            </a:r>
            <a:br>
              <a:rPr lang="en-US" sz="2000" b="0" dirty="0">
                <a:latin typeface="Open Sans" panose="020B0606030504020204" pitchFamily="34" charset="0"/>
                <a:ea typeface="Open Sans" panose="020B0606030504020204" pitchFamily="34" charset="0"/>
                <a:cs typeface="Open Sans" panose="020B0606030504020204" pitchFamily="34" charset="0"/>
              </a:rPr>
            </a:br>
            <a:endParaRPr lang="en-US" dirty="0"/>
          </a:p>
        </p:txBody>
      </p:sp>
      <p:pic>
        <p:nvPicPr>
          <p:cNvPr id="8" name="Picture 7" descr="A picture containing nature, valley, old, canyon&#10;&#10;Description automatically generated">
            <a:extLst>
              <a:ext uri="{FF2B5EF4-FFF2-40B4-BE49-F238E27FC236}">
                <a16:creationId xmlns:a16="http://schemas.microsoft.com/office/drawing/2014/main" id="{F15A0D8D-FC03-4FAE-9CCE-8657F58D01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69" y="575951"/>
            <a:ext cx="4719510" cy="3104678"/>
          </a:xfrm>
          <a:prstGeom prst="rect">
            <a:avLst/>
          </a:prstGeom>
        </p:spPr>
      </p:pic>
    </p:spTree>
    <p:extLst>
      <p:ext uri="{BB962C8B-B14F-4D97-AF65-F5344CB8AC3E}">
        <p14:creationId xmlns:p14="http://schemas.microsoft.com/office/powerpoint/2010/main" val="388120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7" name="Google Shape;107;p17"/>
          <p:cNvSpPr txBox="1">
            <a:spLocks noGrp="1"/>
          </p:cNvSpPr>
          <p:nvPr>
            <p:ph type="title"/>
          </p:nvPr>
        </p:nvSpPr>
        <p:spPr>
          <a:xfrm>
            <a:off x="5036024" y="575950"/>
            <a:ext cx="3766782" cy="3408222"/>
          </a:xfrm>
          <a:prstGeom prst="rect">
            <a:avLst/>
          </a:prstGeom>
        </p:spPr>
        <p:txBody>
          <a:bodyPr spcFirstLastPara="1" wrap="square" lIns="91425" tIns="91425" rIns="91425" bIns="91425" anchor="t" anchorCtr="0">
            <a:noAutofit/>
          </a:bodyPr>
          <a:lstStyle/>
          <a:p>
            <a:r>
              <a:rPr lang="en-IE" sz="2800" dirty="0">
                <a:latin typeface="TyStencil Pro Medium" panose="02000605080000020003" pitchFamily="50" charset="0"/>
              </a:rPr>
              <a:t>Downward Facing Dog</a:t>
            </a: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1000" b="0" dirty="0"/>
              <a:t>Thomas Gainsborough (1727-88), </a:t>
            </a:r>
            <a:r>
              <a:rPr lang="en-IE" sz="1000" b="0" i="1" dirty="0"/>
              <a:t>The Cottage Girl, </a:t>
            </a:r>
            <a:br>
              <a:rPr lang="en-IE" sz="1000" b="0" i="1" dirty="0"/>
            </a:br>
            <a:r>
              <a:rPr lang="en-IE" sz="1000" b="0" dirty="0"/>
              <a:t>1785. Sir Alfred and Lady Beit gift, 1987(Beit Collection). </a:t>
            </a:r>
            <a:r>
              <a:rPr lang="en-IE" sz="1000" b="0" dirty="0">
                <a:latin typeface="Open Sans" panose="020B0606030504020204" pitchFamily="34" charset="0"/>
                <a:ea typeface="Open Sans" panose="020B0606030504020204" pitchFamily="34" charset="0"/>
                <a:cs typeface="Open Sans" panose="020B0606030504020204" pitchFamily="34" charset="0"/>
              </a:rPr>
              <a:t>Photo © National Gallery of Ireland</a:t>
            </a:r>
            <a:r>
              <a:rPr lang="en-IE" sz="2000" b="1" dirty="0"/>
              <a:t/>
            </a:r>
            <a:br>
              <a:rPr lang="en-IE" sz="2000" b="1"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6" name="Picture 5" descr="A picture containing vector graphics&#10;&#10;Description automatically generated">
            <a:extLst>
              <a:ext uri="{FF2B5EF4-FFF2-40B4-BE49-F238E27FC236}">
                <a16:creationId xmlns:a16="http://schemas.microsoft.com/office/drawing/2014/main" id="{DEF3505D-1C33-420B-93CF-FCABD52379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8160"/>
          <a:stretch/>
        </p:blipFill>
        <p:spPr>
          <a:xfrm>
            <a:off x="4000500" y="-61141"/>
            <a:ext cx="5143500" cy="3695093"/>
          </a:xfrm>
          <a:prstGeom prst="rect">
            <a:avLst/>
          </a:prstGeom>
        </p:spPr>
      </p:pic>
      <p:pic>
        <p:nvPicPr>
          <p:cNvPr id="4" name="Picture 3" descr="A child holding a dog&#10;&#10;Description automatically generated with low confidence">
            <a:extLst>
              <a:ext uri="{FF2B5EF4-FFF2-40B4-BE49-F238E27FC236}">
                <a16:creationId xmlns:a16="http://schemas.microsoft.com/office/drawing/2014/main" id="{718FF3BC-9461-4DA0-AE1D-A142C3E0EEC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288" y="0"/>
            <a:ext cx="3654255" cy="5143500"/>
          </a:xfrm>
          <a:prstGeom prst="rect">
            <a:avLst/>
          </a:prstGeom>
        </p:spPr>
      </p:pic>
    </p:spTree>
    <p:extLst>
      <p:ext uri="{BB962C8B-B14F-4D97-AF65-F5344CB8AC3E}">
        <p14:creationId xmlns:p14="http://schemas.microsoft.com/office/powerpoint/2010/main" val="314239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3" name="Picture 2" descr="A group of people riding horses in the snow&#10;&#10;Description automatically generated with medium confidence">
            <a:extLst>
              <a:ext uri="{FF2B5EF4-FFF2-40B4-BE49-F238E27FC236}">
                <a16:creationId xmlns:a16="http://schemas.microsoft.com/office/drawing/2014/main" id="{89C228A7-D202-48AD-BAB1-5DF9174D58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569" y="575950"/>
            <a:ext cx="4733386" cy="3751121"/>
          </a:xfrm>
          <a:prstGeom prst="rect">
            <a:avLst/>
          </a:prstGeom>
        </p:spPr>
      </p:pic>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7" name="Google Shape;107;p17"/>
          <p:cNvSpPr txBox="1">
            <a:spLocks noGrp="1"/>
          </p:cNvSpPr>
          <p:nvPr>
            <p:ph type="title"/>
          </p:nvPr>
        </p:nvSpPr>
        <p:spPr>
          <a:xfrm>
            <a:off x="5036024" y="433552"/>
            <a:ext cx="3766782" cy="3550620"/>
          </a:xfrm>
          <a:prstGeom prst="rect">
            <a:avLst/>
          </a:prstGeom>
        </p:spPr>
        <p:txBody>
          <a:bodyPr spcFirstLastPara="1" wrap="square" lIns="91425" tIns="91425" rIns="91425" bIns="91425" anchor="t" anchorCtr="0">
            <a:noAutofit/>
          </a:bodyPr>
          <a:lstStyle/>
          <a:p>
            <a:r>
              <a:rPr lang="en-IE" sz="2800" dirty="0">
                <a:latin typeface="TyStencil Pro Medium" panose="02000605080000020003" pitchFamily="50" charset="0"/>
              </a:rPr>
              <a:t>Warrior Pose</a:t>
            </a: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1000" b="0" dirty="0"/>
              <a:t>Ernest Meissonier (1815– 91), </a:t>
            </a:r>
            <a:r>
              <a:rPr lang="en-IE" sz="1000" b="0" i="1" dirty="0"/>
              <a:t>Group of Cavalry in </a:t>
            </a:r>
            <a:br>
              <a:rPr lang="en-IE" sz="1000" b="0" i="1" dirty="0"/>
            </a:br>
            <a:r>
              <a:rPr lang="en-IE" sz="1000" b="0" i="1" dirty="0"/>
              <a:t>the Snow: Moreau and </a:t>
            </a:r>
            <a:r>
              <a:rPr lang="en-IE" sz="1000" b="0" i="1" dirty="0" err="1"/>
              <a:t>Dessoles</a:t>
            </a:r>
            <a:r>
              <a:rPr lang="en-IE" sz="1000" b="0" i="1" dirty="0"/>
              <a:t> before </a:t>
            </a:r>
            <a:r>
              <a:rPr lang="en-IE" sz="1000" b="0" i="1" dirty="0" err="1"/>
              <a:t>Hohenlinden</a:t>
            </a:r>
            <a:r>
              <a:rPr lang="en-IE" sz="1000" b="0" i="1" dirty="0"/>
              <a:t>, </a:t>
            </a:r>
            <a:br>
              <a:rPr lang="en-IE" sz="1000" b="0" i="1" dirty="0"/>
            </a:br>
            <a:r>
              <a:rPr lang="en-IE" sz="1000" b="0" dirty="0"/>
              <a:t>1875.  Alfred Chester Beatty gift, 1950. </a:t>
            </a:r>
            <a:br>
              <a:rPr lang="en-IE" sz="1000" b="0" dirty="0"/>
            </a:br>
            <a:r>
              <a:rPr lang="en-IE" sz="1000" b="0" dirty="0">
                <a:latin typeface="Open Sans" panose="020B0606030504020204" pitchFamily="34" charset="0"/>
                <a:ea typeface="Open Sans" panose="020B0606030504020204" pitchFamily="34" charset="0"/>
                <a:cs typeface="Open Sans" panose="020B0606030504020204" pitchFamily="34" charset="0"/>
              </a:rPr>
              <a:t>Photo © National Gallery of Ireland</a:t>
            </a:r>
            <a:r>
              <a:rPr lang="en-IE" sz="2000" b="1" dirty="0"/>
              <a:t/>
            </a:r>
            <a:br>
              <a:rPr lang="en-IE" sz="2000" b="1"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5" name="Picture 4" descr="A picture containing vector graphics&#10;&#10;Description automatically generated">
            <a:extLst>
              <a:ext uri="{FF2B5EF4-FFF2-40B4-BE49-F238E27FC236}">
                <a16:creationId xmlns:a16="http://schemas.microsoft.com/office/drawing/2014/main" id="{9D38E85D-260E-403B-9D02-57C51DF4B2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8160"/>
          <a:stretch/>
        </p:blipFill>
        <p:spPr>
          <a:xfrm>
            <a:off x="5036024" y="747399"/>
            <a:ext cx="4164541" cy="3408222"/>
          </a:xfrm>
          <a:prstGeom prst="rect">
            <a:avLst/>
          </a:prstGeom>
        </p:spPr>
      </p:pic>
    </p:spTree>
    <p:extLst>
      <p:ext uri="{BB962C8B-B14F-4D97-AF65-F5344CB8AC3E}">
        <p14:creationId xmlns:p14="http://schemas.microsoft.com/office/powerpoint/2010/main" val="369525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7" name="Google Shape;107;p17"/>
          <p:cNvSpPr txBox="1">
            <a:spLocks noGrp="1"/>
          </p:cNvSpPr>
          <p:nvPr>
            <p:ph type="title"/>
          </p:nvPr>
        </p:nvSpPr>
        <p:spPr>
          <a:xfrm>
            <a:off x="5005567" y="435588"/>
            <a:ext cx="3766782" cy="3408222"/>
          </a:xfrm>
          <a:prstGeom prst="rect">
            <a:avLst/>
          </a:prstGeom>
        </p:spPr>
        <p:txBody>
          <a:bodyPr spcFirstLastPara="1" wrap="square" lIns="91425" tIns="91425" rIns="91425" bIns="91425" anchor="t" anchorCtr="0">
            <a:noAutofit/>
          </a:bodyPr>
          <a:lstStyle/>
          <a:p>
            <a:r>
              <a:rPr lang="en-IE" sz="2800" dirty="0">
                <a:latin typeface="TyStencil Pro Medium" panose="02000605080000020003" pitchFamily="50" charset="0"/>
              </a:rPr>
              <a:t>In depth: </a:t>
            </a:r>
            <a:br>
              <a:rPr lang="en-IE" sz="2800" dirty="0">
                <a:latin typeface="TyStencil Pro Medium" panose="02000605080000020003" pitchFamily="50" charset="0"/>
              </a:rPr>
            </a:br>
            <a:r>
              <a:rPr lang="en-IE" sz="2800" dirty="0">
                <a:latin typeface="TyStencil Pro Medium" panose="02000605080000020003" pitchFamily="50" charset="0"/>
              </a:rPr>
              <a:t>Powerscourt Waterfall</a:t>
            </a:r>
            <a:r>
              <a:rPr lang="en-IE" dirty="0">
                <a:latin typeface="TyStencil Pro Medium" panose="02000605080000020003" pitchFamily="50" charset="0"/>
              </a:rPr>
              <a:t/>
            </a:r>
            <a:br>
              <a:rPr lang="en-IE" dirty="0">
                <a:latin typeface="TyStencil Pro Medium" panose="02000605080000020003" pitchFamily="50" charset="0"/>
              </a:rPr>
            </a:br>
            <a:r>
              <a:rPr lang="en-IE" sz="1000" b="0" dirty="0">
                <a:latin typeface="Open Sans" panose="020B0604020202020204" charset="0"/>
                <a:ea typeface="Open Sans" panose="020B0604020202020204" charset="0"/>
                <a:cs typeface="Open Sans" panose="020B0604020202020204" charset="0"/>
              </a:rPr>
              <a:t/>
            </a:r>
            <a:br>
              <a:rPr lang="en-IE" sz="1000" b="0" dirty="0">
                <a:latin typeface="Open Sans" panose="020B0604020202020204" charset="0"/>
                <a:ea typeface="Open Sans" panose="020B0604020202020204" charset="0"/>
                <a:cs typeface="Open Sans" panose="020B0604020202020204" charset="0"/>
              </a:rPr>
            </a:br>
            <a:r>
              <a:rPr lang="en-IE" sz="1000" b="0" dirty="0"/>
              <a:t>This painting features the </a:t>
            </a:r>
            <a:r>
              <a:rPr lang="en-IE" sz="1000" b="0" dirty="0" err="1"/>
              <a:t>Powerscourt</a:t>
            </a:r>
            <a:r>
              <a:rPr lang="en-IE" sz="1000" b="0" dirty="0"/>
              <a:t> Waterfall.  It is Ireland’s tallest waterfall measuring 116 </a:t>
            </a:r>
            <a:r>
              <a:rPr lang="en-IE" sz="1000" b="0" dirty="0" smtClean="0"/>
              <a:t>metres.</a:t>
            </a:r>
            <a:r>
              <a:rPr lang="en-IE" sz="1000" b="0" dirty="0">
                <a:latin typeface="Open Sans" panose="020B0604020202020204" charset="0"/>
                <a:ea typeface="Open Sans" panose="020B0604020202020204" charset="0"/>
                <a:cs typeface="Open Sans" panose="020B0604020202020204" charset="0"/>
              </a:rPr>
              <a:t/>
            </a:r>
            <a:br>
              <a:rPr lang="en-IE" sz="1000" b="0" dirty="0">
                <a:latin typeface="Open Sans" panose="020B0604020202020204" charset="0"/>
                <a:ea typeface="Open Sans" panose="020B0604020202020204" charset="0"/>
                <a:cs typeface="Open Sans" panose="020B0604020202020204" charset="0"/>
              </a:rPr>
            </a:br>
            <a:r>
              <a:rPr lang="en-IE" sz="1000" b="0" dirty="0">
                <a:latin typeface="Open Sans" panose="020B0604020202020204" charset="0"/>
                <a:ea typeface="Open Sans" panose="020B0604020202020204" charset="0"/>
                <a:cs typeface="Open Sans" panose="020B0604020202020204" charset="0"/>
              </a:rPr>
              <a:t/>
            </a:r>
            <a:br>
              <a:rPr lang="en-IE" sz="1000" b="0" dirty="0">
                <a:latin typeface="Open Sans" panose="020B0604020202020204" charset="0"/>
                <a:ea typeface="Open Sans" panose="020B0604020202020204" charset="0"/>
                <a:cs typeface="Open Sans" panose="020B0604020202020204" charset="0"/>
              </a:rPr>
            </a:br>
            <a:r>
              <a:rPr lang="en-US" sz="1000" b="0" dirty="0">
                <a:latin typeface="Open Sans" panose="020B0604020202020204" charset="0"/>
                <a:ea typeface="Open Sans" panose="020B0604020202020204" charset="0"/>
                <a:cs typeface="Open Sans" panose="020B0604020202020204" charset="0"/>
              </a:rPr>
              <a:t>George Barret was inspired by this natural beauty spot and spent many years painting at the Powerscourt estate.</a:t>
            </a:r>
            <a:r>
              <a:rPr lang="en-IE" sz="1000" b="0" dirty="0">
                <a:latin typeface="Open Sans" panose="020B0604020202020204" charset="0"/>
                <a:ea typeface="Open Sans" panose="020B0604020202020204" charset="0"/>
                <a:cs typeface="Open Sans" panose="020B0604020202020204" charset="0"/>
              </a:rPr>
              <a:t/>
            </a:r>
            <a:br>
              <a:rPr lang="en-IE" sz="1000" b="0" dirty="0">
                <a:latin typeface="Open Sans" panose="020B0604020202020204" charset="0"/>
                <a:ea typeface="Open Sans" panose="020B0604020202020204" charset="0"/>
                <a:cs typeface="Open Sans" panose="020B0604020202020204" charset="0"/>
              </a:rPr>
            </a:br>
            <a:r>
              <a:rPr lang="en-IE" sz="1000" b="0" dirty="0">
                <a:latin typeface="Open Sans" panose="020B0604020202020204" charset="0"/>
                <a:ea typeface="Open Sans" panose="020B0604020202020204" charset="0"/>
                <a:cs typeface="Open Sans" panose="020B0604020202020204" charset="0"/>
              </a:rPr>
              <a:t/>
            </a:r>
            <a:br>
              <a:rPr lang="en-IE" sz="1000" b="0" dirty="0">
                <a:latin typeface="Open Sans" panose="020B0604020202020204" charset="0"/>
                <a:ea typeface="Open Sans" panose="020B0604020202020204" charset="0"/>
                <a:cs typeface="Open Sans" panose="020B0604020202020204" charset="0"/>
              </a:rPr>
            </a:br>
            <a:r>
              <a:rPr lang="en-US" sz="1000" b="0" dirty="0">
                <a:latin typeface="Open Sans" panose="020B0604020202020204" charset="0"/>
                <a:ea typeface="Open Sans" panose="020B0604020202020204" charset="0"/>
                <a:cs typeface="Open Sans" panose="020B0604020202020204" charset="0"/>
              </a:rPr>
              <a:t>Landscape painting was popular in Irish art during this period.  Many topographical landscapes were painted showing places in Ireland. Some Irish artists were inspired by the movements of Classicism and Romanticism which they incorporated into their own work.</a:t>
            </a:r>
            <a:br>
              <a:rPr lang="en-US" sz="1000" b="0" dirty="0">
                <a:latin typeface="Open Sans" panose="020B0604020202020204" charset="0"/>
                <a:ea typeface="Open Sans" panose="020B0604020202020204" charset="0"/>
                <a:cs typeface="Open Sans" panose="020B0604020202020204" charset="0"/>
              </a:rPr>
            </a:br>
            <a:r>
              <a:rPr lang="en-US" sz="1000" b="0" dirty="0">
                <a:latin typeface="Open Sans" panose="020B0604020202020204" charset="0"/>
                <a:ea typeface="Open Sans" panose="020B0604020202020204" charset="0"/>
                <a:cs typeface="Open Sans" panose="020B0604020202020204" charset="0"/>
              </a:rPr>
              <a:t/>
            </a:r>
            <a:br>
              <a:rPr lang="en-US" sz="1000" b="0" dirty="0">
                <a:latin typeface="Open Sans" panose="020B0604020202020204" charset="0"/>
                <a:ea typeface="Open Sans" panose="020B0604020202020204" charset="0"/>
                <a:cs typeface="Open Sans" panose="020B0604020202020204" charset="0"/>
              </a:rPr>
            </a:br>
            <a:r>
              <a:rPr lang="en-US" sz="1000" b="0" dirty="0">
                <a:latin typeface="Open Sans" panose="020B0604020202020204" charset="0"/>
                <a:ea typeface="Open Sans" panose="020B0604020202020204" charset="0"/>
                <a:cs typeface="Open Sans" panose="020B0604020202020204" charset="0"/>
              </a:rPr>
              <a:t>Discover more about this painting and view other works by this artist at </a:t>
            </a:r>
            <a:r>
              <a:rPr lang="en-US" sz="1000" b="0" dirty="0" smtClean="0">
                <a:solidFill>
                  <a:schemeClr val="bg1"/>
                </a:solidFill>
                <a:latin typeface="Open Sans" panose="020B0604020202020204" charset="0"/>
                <a:ea typeface="Open Sans" panose="020B0604020202020204" charset="0"/>
                <a:cs typeface="Open Sans" panose="020B0604020202020204" charset="0"/>
                <a:hlinkClick r:id="rId3" action="ppaction://hlinkfile"/>
              </a:rPr>
              <a:t>onlinecollection.nationalgallery.ie </a:t>
            </a:r>
            <a:r>
              <a:rPr lang="en-US" sz="1000" b="0" u="sng" dirty="0">
                <a:latin typeface="Open Sans" panose="020B0604020202020204" charset="0"/>
                <a:ea typeface="Open Sans" panose="020B0604020202020204" charset="0"/>
                <a:cs typeface="Open Sans" panose="020B0604020202020204" charset="0"/>
              </a:rPr>
              <a:t/>
            </a:r>
            <a:br>
              <a:rPr lang="en-US" sz="1000" b="0" u="sng" dirty="0">
                <a:latin typeface="Open Sans" panose="020B0604020202020204" charset="0"/>
                <a:ea typeface="Open Sans" panose="020B0604020202020204" charset="0"/>
                <a:cs typeface="Open Sans" panose="020B0604020202020204"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2000" b="0" dirty="0"/>
              <a:t/>
            </a:r>
            <a:br>
              <a:rPr lang="en-IE" sz="2000" b="0"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4" name="Picture 3" descr="A picture containing tree, outdoor, plant, setting&#10;&#10;Description automatically generated">
            <a:extLst>
              <a:ext uri="{FF2B5EF4-FFF2-40B4-BE49-F238E27FC236}">
                <a16:creationId xmlns:a16="http://schemas.microsoft.com/office/drawing/2014/main" id="{9BB96CAF-FFEE-47F6-8E58-FEF2E640FD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75950"/>
            <a:ext cx="4719510" cy="3771900"/>
          </a:xfrm>
          <a:prstGeom prst="rect">
            <a:avLst/>
          </a:prstGeom>
        </p:spPr>
      </p:pic>
    </p:spTree>
    <p:extLst>
      <p:ext uri="{BB962C8B-B14F-4D97-AF65-F5344CB8AC3E}">
        <p14:creationId xmlns:p14="http://schemas.microsoft.com/office/powerpoint/2010/main" val="210303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4" name="Picture 3" descr="A picture containing tree, outdoor, plant, setting&#10;&#10;Description automatically generated">
            <a:extLst>
              <a:ext uri="{FF2B5EF4-FFF2-40B4-BE49-F238E27FC236}">
                <a16:creationId xmlns:a16="http://schemas.microsoft.com/office/drawing/2014/main" id="{9BB96CAF-FFEE-47F6-8E58-FEF2E640FD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75950"/>
            <a:ext cx="4719510" cy="3771900"/>
          </a:xfrm>
          <a:prstGeom prst="rect">
            <a:avLst/>
          </a:prstGeom>
        </p:spPr>
      </p:pic>
      <p:sp>
        <p:nvSpPr>
          <p:cNvPr id="8" name="Google Shape;107;p17">
            <a:extLst>
              <a:ext uri="{FF2B5EF4-FFF2-40B4-BE49-F238E27FC236}">
                <a16:creationId xmlns:a16="http://schemas.microsoft.com/office/drawing/2014/main" id="{E9754E2F-1A9B-4AA3-8233-FB7831E3234B}"/>
              </a:ext>
            </a:extLst>
          </p:cNvPr>
          <p:cNvSpPr txBox="1">
            <a:spLocks noGrp="1"/>
          </p:cNvSpPr>
          <p:nvPr>
            <p:ph type="title"/>
          </p:nvPr>
        </p:nvSpPr>
        <p:spPr>
          <a:xfrm>
            <a:off x="5036024" y="575950"/>
            <a:ext cx="3766782" cy="611406"/>
          </a:xfrm>
          <a:prstGeom prst="rect">
            <a:avLst/>
          </a:prstGeom>
        </p:spPr>
        <p:txBody>
          <a:bodyPr spcFirstLastPara="1" wrap="square" lIns="91425" tIns="91425" rIns="91425" bIns="91425" anchor="t" anchorCtr="0">
            <a:noAutofit/>
          </a:bodyPr>
          <a:lstStyle/>
          <a:p>
            <a:pPr lvl="0"/>
            <a:r>
              <a:rPr lang="en-IE" sz="2800" dirty="0">
                <a:latin typeface="TyStencil Pro Medium" panose="02000605080000020003" pitchFamily="50" charset="0"/>
              </a:rPr>
              <a:t>Look &amp; Respond</a:t>
            </a: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endParaRPr sz="1200" dirty="0"/>
          </a:p>
        </p:txBody>
      </p:sp>
      <p:sp>
        <p:nvSpPr>
          <p:cNvPr id="9" name="TextBox 8">
            <a:extLst>
              <a:ext uri="{FF2B5EF4-FFF2-40B4-BE49-F238E27FC236}">
                <a16:creationId xmlns:a16="http://schemas.microsoft.com/office/drawing/2014/main" id="{0E24A150-DC8B-4B6A-9B24-0869F2A4558B}"/>
              </a:ext>
            </a:extLst>
          </p:cNvPr>
          <p:cNvSpPr txBox="1"/>
          <p:nvPr/>
        </p:nvSpPr>
        <p:spPr>
          <a:xfrm>
            <a:off x="4922286" y="1187356"/>
            <a:ext cx="3784986" cy="3477875"/>
          </a:xfrm>
          <a:prstGeom prst="rect">
            <a:avLst/>
          </a:prstGeom>
          <a:noFill/>
        </p:spPr>
        <p:txBody>
          <a:bodyPr wrap="square" rtlCol="0">
            <a:spAutoFit/>
          </a:bodyPr>
          <a:lstStyle/>
          <a:p>
            <a:pPr marL="171450" indent="-171450">
              <a:buFont typeface="Arial" panose="020B0604020202020204" pitchFamily="34" charset="0"/>
              <a:buChar char="•"/>
            </a:pPr>
            <a:r>
              <a:rPr lang="en-IE" sz="1000" dirty="0">
                <a:latin typeface="Open Sans" panose="020B0604020202020204" charset="0"/>
                <a:ea typeface="Open Sans" panose="020B0604020202020204" charset="0"/>
                <a:cs typeface="Open Sans" panose="020B0604020202020204" charset="0"/>
              </a:rPr>
              <a:t>Do you think this is a real or imagined place?  Have you ever been to a beauty spot similar to this one?</a:t>
            </a:r>
          </a:p>
          <a:p>
            <a:pPr marL="171450" indent="-171450">
              <a:buFont typeface="Arial" panose="020B0604020202020204" pitchFamily="34" charset="0"/>
              <a:buChar char="•"/>
            </a:pPr>
            <a:r>
              <a:rPr lang="en-IE" sz="1000" dirty="0">
                <a:latin typeface="Open Sans" panose="020B0604020202020204" charset="0"/>
                <a:ea typeface="Open Sans" panose="020B0604020202020204" charset="0"/>
                <a:cs typeface="Open Sans" panose="020B0604020202020204" charset="0"/>
              </a:rPr>
              <a:t>What do you think the artist thought the most important element of this painting was? Landscape/figures? Why? </a:t>
            </a:r>
          </a:p>
          <a:p>
            <a:pPr marL="171450" indent="-171450">
              <a:buFont typeface="Arial" panose="020B0604020202020204" pitchFamily="34" charset="0"/>
              <a:buChar char="•"/>
            </a:pPr>
            <a:r>
              <a:rPr lang="en-IE" sz="1000" dirty="0">
                <a:latin typeface="Open Sans" panose="020B0604020202020204" charset="0"/>
                <a:ea typeface="Open Sans" panose="020B0604020202020204" charset="0"/>
                <a:cs typeface="Open Sans" panose="020B0604020202020204" charset="0"/>
              </a:rPr>
              <a:t>What time of day do you think it is? How can you tell?</a:t>
            </a:r>
          </a:p>
          <a:p>
            <a:pPr marL="171450" indent="-171450">
              <a:buFont typeface="Arial" panose="020B0604020202020204" pitchFamily="34" charset="0"/>
              <a:buChar char="•"/>
            </a:pPr>
            <a:r>
              <a:rPr lang="en-IE" sz="1000" dirty="0">
                <a:latin typeface="Open Sans" panose="020B0604020202020204" charset="0"/>
                <a:ea typeface="Open Sans" panose="020B0604020202020204" charset="0"/>
                <a:cs typeface="Open Sans" panose="020B0604020202020204" charset="0"/>
              </a:rPr>
              <a:t>Can you remember the art elements?  That’s right, they are</a:t>
            </a:r>
            <a:r>
              <a:rPr lang="en-IE" sz="1000" i="1" dirty="0">
                <a:latin typeface="Open Sans" panose="020B0604020202020204" charset="0"/>
                <a:ea typeface="Open Sans" panose="020B0604020202020204" charset="0"/>
                <a:cs typeface="Open Sans" panose="020B0604020202020204" charset="0"/>
              </a:rPr>
              <a:t>: line, shape, form, colour and tone, texture, pattern and rhythm and space</a:t>
            </a:r>
            <a:r>
              <a:rPr lang="en-IE" sz="1000" dirty="0">
                <a:latin typeface="Open Sans" panose="020B0604020202020204" charset="0"/>
                <a:ea typeface="Open Sans" panose="020B0604020202020204" charset="0"/>
                <a:cs typeface="Open Sans" panose="020B0604020202020204" charset="0"/>
              </a:rPr>
              <a:t>.  Today we are going to focus on the elements line and space.  Let’s pretend that we are art detectives.  Observe the painting closely and see if you can find examples of both.</a:t>
            </a:r>
          </a:p>
          <a:p>
            <a:pPr marL="171450" indent="-171450">
              <a:buFont typeface="Arial" panose="020B0604020202020204" pitchFamily="34" charset="0"/>
              <a:buChar char="•"/>
            </a:pPr>
            <a:r>
              <a:rPr lang="en-IE" sz="1000" dirty="0">
                <a:latin typeface="Open Sans" panose="020B0604020202020204" charset="0"/>
                <a:ea typeface="Open Sans" panose="020B0604020202020204" charset="0"/>
                <a:cs typeface="Open Sans" panose="020B0604020202020204" charset="0"/>
              </a:rPr>
              <a:t>Line – </a:t>
            </a:r>
            <a:r>
              <a:rPr lang="en-IE" sz="1000" i="1" dirty="0">
                <a:latin typeface="Open Sans" panose="020B0604020202020204" charset="0"/>
                <a:ea typeface="Open Sans" panose="020B0604020202020204" charset="0"/>
                <a:cs typeface="Open Sans" panose="020B0604020202020204" charset="0"/>
              </a:rPr>
              <a:t>trees, branches, horizon line, waterfall</a:t>
            </a:r>
            <a:r>
              <a:rPr lang="en-IE" sz="1000" dirty="0">
                <a:latin typeface="Open Sans" panose="020B0604020202020204" charset="0"/>
                <a:ea typeface="Open Sans" panose="020B0604020202020204" charset="0"/>
                <a:cs typeface="Open Sans" panose="020B0604020202020204" charset="0"/>
              </a:rPr>
              <a:t>.  Describe line – </a:t>
            </a:r>
            <a:r>
              <a:rPr lang="en-IE" sz="1000" i="1" dirty="0">
                <a:latin typeface="Open Sans" panose="020B0604020202020204" charset="0"/>
                <a:ea typeface="Open Sans" panose="020B0604020202020204" charset="0"/>
                <a:cs typeface="Open Sans" panose="020B0604020202020204" charset="0"/>
              </a:rPr>
              <a:t>horizontal/vertical, diagonal, curved etc.</a:t>
            </a:r>
          </a:p>
          <a:p>
            <a:pPr marL="171450" indent="-171450">
              <a:buFont typeface="Arial" panose="020B0604020202020204" pitchFamily="34" charset="0"/>
              <a:buChar char="•"/>
            </a:pPr>
            <a:r>
              <a:rPr lang="en-IE" sz="1000" dirty="0">
                <a:latin typeface="Open Sans" panose="020B0604020202020204" charset="0"/>
                <a:ea typeface="Open Sans" panose="020B0604020202020204" charset="0"/>
                <a:cs typeface="Open Sans" panose="020B0604020202020204" charset="0"/>
              </a:rPr>
              <a:t>Space – How has the artist achieved space? Use of perspective - objects decreasing in size away from the foreground. Use of atmospheric perspective – hues lightening as they recede into the distance.  Overlapping of </a:t>
            </a:r>
            <a:r>
              <a:rPr lang="en-IE" sz="1000" dirty="0" smtClean="0">
                <a:latin typeface="Open Sans" panose="020B0604020202020204" charset="0"/>
                <a:ea typeface="Open Sans" panose="020B0604020202020204" charset="0"/>
                <a:cs typeface="Open Sans" panose="020B0604020202020204" charset="0"/>
              </a:rPr>
              <a:t>objects.</a:t>
            </a:r>
          </a:p>
          <a:p>
            <a:pPr marL="171450" indent="-171450">
              <a:buFont typeface="Arial" panose="020B0604020202020204" pitchFamily="34" charset="0"/>
              <a:buChar char="•"/>
            </a:pPr>
            <a:r>
              <a:rPr lang="en-IE" sz="1000" dirty="0" smtClean="0">
                <a:latin typeface="Open Sans" panose="020B0606030504020204" pitchFamily="34" charset="0"/>
                <a:ea typeface="Open Sans" panose="020B0606030504020204" pitchFamily="34" charset="0"/>
                <a:cs typeface="Open Sans" panose="020B0606030504020204" pitchFamily="34" charset="0"/>
              </a:rPr>
              <a:t>How </a:t>
            </a:r>
            <a:r>
              <a:rPr lang="en-IE" sz="1000" dirty="0">
                <a:latin typeface="Open Sans" panose="020B0606030504020204" pitchFamily="34" charset="0"/>
                <a:ea typeface="Open Sans" panose="020B0606030504020204" pitchFamily="34" charset="0"/>
                <a:cs typeface="Open Sans" panose="020B0606030504020204" pitchFamily="34" charset="0"/>
              </a:rPr>
              <a:t>do you think the artist felt when he was painting this scene?  How does this painting make you feel?</a:t>
            </a:r>
          </a:p>
          <a:p>
            <a:pPr marL="171450" indent="-171450">
              <a:buFont typeface="Arial" panose="020B0604020202020204" pitchFamily="34" charset="0"/>
              <a:buChar char="•"/>
            </a:pPr>
            <a:r>
              <a:rPr lang="en-IE" sz="1000" dirty="0" smtClean="0">
                <a:latin typeface="Open Sans" panose="020B0604020202020204" charset="0"/>
                <a:ea typeface="Open Sans" panose="020B0604020202020204" charset="0"/>
                <a:cs typeface="Open Sans" panose="020B0604020202020204" charset="0"/>
              </a:rPr>
              <a:t>What </a:t>
            </a:r>
            <a:r>
              <a:rPr lang="en-IE" sz="1000" dirty="0">
                <a:latin typeface="Open Sans" panose="020B0604020202020204" charset="0"/>
                <a:ea typeface="Open Sans" panose="020B0604020202020204" charset="0"/>
                <a:cs typeface="Open Sans" panose="020B0604020202020204" charset="0"/>
              </a:rPr>
              <a:t>information does this painting tell us about the artist?</a:t>
            </a:r>
          </a:p>
        </p:txBody>
      </p:sp>
    </p:spTree>
    <p:extLst>
      <p:ext uri="{BB962C8B-B14F-4D97-AF65-F5344CB8AC3E}">
        <p14:creationId xmlns:p14="http://schemas.microsoft.com/office/powerpoint/2010/main" val="298792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4" name="Picture 3" descr="A picture containing tree, outdoor, plant, setting&#10;&#10;Description automatically generated">
            <a:extLst>
              <a:ext uri="{FF2B5EF4-FFF2-40B4-BE49-F238E27FC236}">
                <a16:creationId xmlns:a16="http://schemas.microsoft.com/office/drawing/2014/main" id="{9BB96CAF-FFEE-47F6-8E58-FEF2E640FD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75950"/>
            <a:ext cx="4719510" cy="3771900"/>
          </a:xfrm>
          <a:prstGeom prst="rect">
            <a:avLst/>
          </a:prstGeom>
        </p:spPr>
      </p:pic>
      <p:sp>
        <p:nvSpPr>
          <p:cNvPr id="8" name="Google Shape;107;p17">
            <a:extLst>
              <a:ext uri="{FF2B5EF4-FFF2-40B4-BE49-F238E27FC236}">
                <a16:creationId xmlns:a16="http://schemas.microsoft.com/office/drawing/2014/main" id="{E9754E2F-1A9B-4AA3-8233-FB7831E3234B}"/>
              </a:ext>
            </a:extLst>
          </p:cNvPr>
          <p:cNvSpPr txBox="1">
            <a:spLocks noGrp="1"/>
          </p:cNvSpPr>
          <p:nvPr>
            <p:ph type="title"/>
          </p:nvPr>
        </p:nvSpPr>
        <p:spPr>
          <a:xfrm>
            <a:off x="5036024" y="575950"/>
            <a:ext cx="3766782" cy="611406"/>
          </a:xfrm>
          <a:prstGeom prst="rect">
            <a:avLst/>
          </a:prstGeom>
        </p:spPr>
        <p:txBody>
          <a:bodyPr spcFirstLastPara="1" wrap="square" lIns="91425" tIns="91425" rIns="91425" bIns="91425" anchor="t" anchorCtr="0">
            <a:noAutofit/>
          </a:bodyPr>
          <a:lstStyle/>
          <a:p>
            <a:pPr lvl="0"/>
            <a:r>
              <a:rPr lang="en-IE" sz="2800" dirty="0">
                <a:latin typeface="TyStencil Pro Medium" panose="02000605080000020003" pitchFamily="50" charset="0"/>
              </a:rPr>
              <a:t>Visual Literacy</a:t>
            </a: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endParaRPr sz="1200" dirty="0"/>
          </a:p>
        </p:txBody>
      </p:sp>
      <p:sp>
        <p:nvSpPr>
          <p:cNvPr id="9" name="TextBox 8">
            <a:extLst>
              <a:ext uri="{FF2B5EF4-FFF2-40B4-BE49-F238E27FC236}">
                <a16:creationId xmlns:a16="http://schemas.microsoft.com/office/drawing/2014/main" id="{0E24A150-DC8B-4B6A-9B24-0869F2A4558B}"/>
              </a:ext>
            </a:extLst>
          </p:cNvPr>
          <p:cNvSpPr txBox="1"/>
          <p:nvPr/>
        </p:nvSpPr>
        <p:spPr>
          <a:xfrm>
            <a:off x="5092262" y="1187356"/>
            <a:ext cx="3615010" cy="1938992"/>
          </a:xfrm>
          <a:prstGeom prst="rect">
            <a:avLst/>
          </a:prstGeom>
          <a:noFill/>
        </p:spPr>
        <p:txBody>
          <a:bodyPr wrap="square" rtlCol="0">
            <a:spAutoFit/>
          </a:bodyPr>
          <a:lstStyle/>
          <a:p>
            <a:r>
              <a:rPr lang="en-GB" sz="1000" dirty="0">
                <a:latin typeface="Open Sans" panose="020B0604020202020204" charset="0"/>
                <a:ea typeface="Open Sans" panose="020B0604020202020204" charset="0"/>
                <a:cs typeface="Open Sans" panose="020B0604020202020204" charset="0"/>
              </a:rPr>
              <a:t>Visual literacy refers to specific vocabulary used to describe artworks, techniques involved in their creation and the language of composition.</a:t>
            </a:r>
          </a:p>
          <a:p>
            <a:endParaRPr lang="en-GB" sz="1000" dirty="0">
              <a:latin typeface="Open Sans" panose="020B0604020202020204" charset="0"/>
              <a:ea typeface="Open Sans" panose="020B0604020202020204" charset="0"/>
              <a:cs typeface="Open Sans" panose="020B0604020202020204" charset="0"/>
            </a:endParaRPr>
          </a:p>
          <a:p>
            <a:r>
              <a:rPr lang="en-GB" sz="1000" dirty="0">
                <a:latin typeface="Open Sans" panose="020B0604020202020204" charset="0"/>
                <a:ea typeface="Open Sans" panose="020B0604020202020204" charset="0"/>
                <a:cs typeface="Open Sans" panose="020B0604020202020204" charset="0"/>
              </a:rPr>
              <a:t>Teaching children this vocabulary will support their ability to describe an art work and lead to a greater understanding and appreciation for its creation.</a:t>
            </a:r>
          </a:p>
          <a:p>
            <a:endParaRPr lang="en-GB" sz="1000" b="1" dirty="0">
              <a:latin typeface="Open Sans" panose="020B0604020202020204" charset="0"/>
              <a:ea typeface="Open Sans" panose="020B0604020202020204" charset="0"/>
              <a:cs typeface="Open Sans" panose="020B0604020202020204" charset="0"/>
            </a:endParaRPr>
          </a:p>
          <a:p>
            <a:r>
              <a:rPr lang="en-GB" sz="1000" b="1" dirty="0">
                <a:latin typeface="Open Sans" panose="020B0604020202020204" charset="0"/>
                <a:ea typeface="Open Sans" panose="020B0604020202020204" charset="0"/>
                <a:cs typeface="Open Sans" panose="020B0604020202020204" charset="0"/>
              </a:rPr>
              <a:t>Vocabulary used in our featured art work</a:t>
            </a:r>
          </a:p>
          <a:p>
            <a:r>
              <a:rPr lang="en-GB" sz="1000" dirty="0">
                <a:latin typeface="Open Sans" panose="020B0604020202020204" charset="0"/>
                <a:ea typeface="Open Sans" panose="020B0604020202020204" charset="0"/>
                <a:cs typeface="Open Sans" panose="020B0604020202020204" charset="0"/>
              </a:rPr>
              <a:t>Title, landscape, foreground, middle ground, background, overlapping, frame, atmospheric perspective.</a:t>
            </a:r>
          </a:p>
          <a:p>
            <a:endParaRPr lang="en-GB" sz="1000" dirty="0">
              <a:latin typeface="Open Sans" panose="020B0604020202020204" charset="0"/>
              <a:ea typeface="Open Sans" panose="020B0604020202020204" charset="0"/>
              <a:cs typeface="Open Sans" panose="020B0604020202020204" charset="0"/>
            </a:endParaRPr>
          </a:p>
        </p:txBody>
      </p:sp>
      <p:sp>
        <p:nvSpPr>
          <p:cNvPr id="2" name="TextBox 1"/>
          <p:cNvSpPr txBox="1"/>
          <p:nvPr/>
        </p:nvSpPr>
        <p:spPr>
          <a:xfrm>
            <a:off x="5092262" y="3126348"/>
            <a:ext cx="3121969" cy="1785104"/>
          </a:xfrm>
          <a:prstGeom prst="rect">
            <a:avLst/>
          </a:prstGeom>
          <a:noFill/>
        </p:spPr>
        <p:txBody>
          <a:bodyPr wrap="square" rtlCol="0">
            <a:spAutoFit/>
          </a:bodyPr>
          <a:lstStyle/>
          <a:p>
            <a:r>
              <a:rPr lang="en-IE" sz="1000" b="1" dirty="0">
                <a:latin typeface="Open Sans" panose="020B0604020202020204" charset="0"/>
                <a:ea typeface="Open Sans" panose="020B0604020202020204" charset="0"/>
                <a:cs typeface="Open Sans" panose="020B0604020202020204" charset="0"/>
              </a:rPr>
              <a:t>Further resources</a:t>
            </a:r>
          </a:p>
          <a:p>
            <a:pPr marL="171450" indent="-171450">
              <a:buFont typeface="Arial" panose="020B0604020202020204" pitchFamily="34" charset="0"/>
              <a:buChar char="•"/>
            </a:pPr>
            <a:r>
              <a:rPr lang="en-IE" sz="1000" b="1" dirty="0">
                <a:latin typeface="Open Sans" panose="020B0604020202020204" charset="0"/>
                <a:ea typeface="Open Sans" panose="020B0604020202020204" charset="0"/>
                <a:cs typeface="Open Sans" panose="020B0604020202020204" charset="0"/>
              </a:rPr>
              <a:t>MOMA: </a:t>
            </a:r>
            <a:r>
              <a:rPr lang="en-IE" sz="1000" dirty="0">
                <a:solidFill>
                  <a:schemeClr val="bg1"/>
                </a:solidFill>
                <a:latin typeface="Open Sans" panose="020B0604020202020204" charset="0"/>
                <a:ea typeface="Open Sans" panose="020B0604020202020204" charset="0"/>
                <a:cs typeface="Open Sans" panose="020B0604020202020204" charset="0"/>
                <a:hlinkClick r:id="rId4"/>
              </a:rPr>
              <a:t>https://www.moma.org/learn/moma_learning/glossary/</a:t>
            </a:r>
            <a:endParaRPr lang="en-IE" sz="1000" dirty="0">
              <a:solidFill>
                <a:schemeClr val="bg1"/>
              </a:solidFill>
              <a:latin typeface="Open Sans" panose="020B0604020202020204" charset="0"/>
              <a:ea typeface="Open Sans" panose="020B0604020202020204" charset="0"/>
              <a:cs typeface="Open Sans" panose="020B0604020202020204" charset="0"/>
            </a:endParaRPr>
          </a:p>
          <a:p>
            <a:pPr marL="171450" indent="-171450">
              <a:buFont typeface="Arial" panose="020B0604020202020204" pitchFamily="34" charset="0"/>
              <a:buChar char="•"/>
            </a:pPr>
            <a:r>
              <a:rPr lang="en-IE" sz="1000" b="1" dirty="0">
                <a:latin typeface="Open Sans" panose="020B0604020202020204" charset="0"/>
                <a:ea typeface="Open Sans" panose="020B0604020202020204" charset="0"/>
                <a:cs typeface="Open Sans" panose="020B0604020202020204" charset="0"/>
              </a:rPr>
              <a:t>Visual Arts Primary School Curriculum Glossary pps.90-92. </a:t>
            </a:r>
            <a:r>
              <a:rPr lang="en-IE" sz="1000" dirty="0">
                <a:latin typeface="Open Sans" panose="020B0604020202020204" charset="0"/>
                <a:ea typeface="Open Sans" panose="020B0604020202020204" charset="0"/>
                <a:cs typeface="Open Sans" panose="020B0604020202020204" charset="0"/>
                <a:hlinkClick r:id="rId5"/>
              </a:rPr>
              <a:t>https://www.curriculumonline.ie/getmedia/0e0ccff3-97c4-45c8-b813-e7c119a650c3/PSEC04A_Visual_Arts_Curriculum.pdf</a:t>
            </a:r>
            <a:r>
              <a:rPr lang="en-IE" sz="1000" dirty="0">
                <a:latin typeface="Open Sans" panose="020B0604020202020204" charset="0"/>
                <a:ea typeface="Open Sans" panose="020B0604020202020204" charset="0"/>
                <a:cs typeface="Open Sans" panose="020B0604020202020204" charset="0"/>
              </a:rPr>
              <a:t> </a:t>
            </a:r>
          </a:p>
          <a:p>
            <a:endParaRPr lang="en-IE" sz="1000" dirty="0"/>
          </a:p>
        </p:txBody>
      </p:sp>
    </p:spTree>
    <p:extLst>
      <p:ext uri="{BB962C8B-B14F-4D97-AF65-F5344CB8AC3E}">
        <p14:creationId xmlns:p14="http://schemas.microsoft.com/office/powerpoint/2010/main" val="136914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Making Art</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GB" sz="1050" b="1" dirty="0"/>
              <a:t>Drawing</a:t>
            </a:r>
          </a:p>
          <a:p>
            <a:pPr marL="0" indent="0">
              <a:buNone/>
            </a:pPr>
            <a:r>
              <a:rPr lang="en-GB" sz="1000" dirty="0"/>
              <a:t>Using a viewfinder against a landscape, draw what is visible through the viewfinder.</a:t>
            </a:r>
          </a:p>
          <a:p>
            <a:pPr marL="0" indent="0">
              <a:buNone/>
            </a:pPr>
            <a:endParaRPr lang="en-GB" sz="1050" b="1" dirty="0"/>
          </a:p>
          <a:p>
            <a:pPr marL="0" indent="0">
              <a:buNone/>
            </a:pPr>
            <a:r>
              <a:rPr lang="en-GB" sz="1050" b="1" dirty="0"/>
              <a:t>Paint and Colour</a:t>
            </a:r>
          </a:p>
          <a:p>
            <a:pPr marL="0" indent="0">
              <a:buNone/>
            </a:pPr>
            <a:r>
              <a:rPr lang="en-GB" sz="1000" dirty="0"/>
              <a:t>Create a colour study inspired by the colour green.  Using colour cards </a:t>
            </a:r>
            <a:r>
              <a:rPr lang="en-GB" sz="1000" i="1" dirty="0"/>
              <a:t>(available in home stores), </a:t>
            </a:r>
            <a:r>
              <a:rPr lang="en-GB" sz="1000" dirty="0"/>
              <a:t>the children experiment with colour mixing and try to achieve each tone of green on the colour card.</a:t>
            </a:r>
          </a:p>
          <a:p>
            <a:pPr marL="0" indent="0">
              <a:buNone/>
            </a:pPr>
            <a:endParaRPr lang="en-GB" sz="1000" dirty="0"/>
          </a:p>
          <a:p>
            <a:pPr marL="0" indent="0">
              <a:buNone/>
            </a:pPr>
            <a:r>
              <a:rPr lang="en-GB" sz="1000" dirty="0"/>
              <a:t>Children collect a selection of leaves and foliage and again observe tones visible on the leaves and match these up to a selection of colour cards (green/browns/reds/oranges)</a:t>
            </a:r>
          </a:p>
          <a:p>
            <a:pPr marL="0" indent="0">
              <a:buNone/>
            </a:pPr>
            <a:endParaRPr lang="en-GB" sz="1000" dirty="0"/>
          </a:p>
          <a:p>
            <a:pPr marL="0" indent="0">
              <a:buNone/>
            </a:pPr>
            <a:r>
              <a:rPr lang="en-GB" sz="1000" dirty="0"/>
              <a:t>Paint a landscape to explore atmospheric perspective - trees become lighter in the distance.  This could also be explored by using tissue papers (tearing/overlapping).</a:t>
            </a:r>
          </a:p>
          <a:p>
            <a:pPr algn="just"/>
            <a:endParaRPr lang="en-GB" sz="1000" b="1" dirty="0">
              <a:solidFill>
                <a:srgbClr val="000000"/>
              </a:solidFill>
            </a:endParaRP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1" name="Google Shape;76;p14"/>
          <p:cNvSpPr txBox="1">
            <a:spLocks noGrp="1"/>
          </p:cNvSpPr>
          <p:nvPr>
            <p:ph type="body" idx="1"/>
          </p:nvPr>
        </p:nvSpPr>
        <p:spPr>
          <a:xfrm>
            <a:off x="5560450" y="1359825"/>
            <a:ext cx="3160200" cy="3328800"/>
          </a:xfrm>
          <a:prstGeom prst="rect">
            <a:avLst/>
          </a:prstGeom>
        </p:spPr>
        <p:txBody>
          <a:bodyPr spcFirstLastPara="1" wrap="square" lIns="91425" tIns="91425" rIns="91425" bIns="91425" anchor="t" anchorCtr="0">
            <a:noAutofit/>
          </a:bodyPr>
          <a:lstStyle/>
          <a:p>
            <a:pPr marL="0" indent="0">
              <a:buNone/>
            </a:pPr>
            <a:r>
              <a:rPr lang="en-GB" sz="1050" b="1" dirty="0"/>
              <a:t>Print</a:t>
            </a:r>
          </a:p>
          <a:p>
            <a:pPr marL="0" indent="0">
              <a:buNone/>
            </a:pPr>
            <a:r>
              <a:rPr lang="en-GB" sz="1000" dirty="0"/>
              <a:t>Children collect objects from nature and create a </a:t>
            </a:r>
            <a:r>
              <a:rPr lang="en-GB" sz="1000" dirty="0" smtClean="0"/>
              <a:t>print </a:t>
            </a:r>
            <a:r>
              <a:rPr lang="en-GB" sz="1000" dirty="0"/>
              <a:t>block or </a:t>
            </a:r>
            <a:r>
              <a:rPr lang="en-GB" sz="1000" dirty="0" err="1"/>
              <a:t>collograph</a:t>
            </a:r>
            <a:r>
              <a:rPr lang="en-GB" sz="1000" dirty="0"/>
              <a:t>.  Apply printing ink to this with a roller and explore making prints onto various papers.</a:t>
            </a:r>
          </a:p>
          <a:p>
            <a:pPr marL="0" indent="0">
              <a:buNone/>
            </a:pPr>
            <a:endParaRPr lang="en-GB" sz="1000" dirty="0"/>
          </a:p>
          <a:p>
            <a:pPr marL="0" indent="0">
              <a:buNone/>
            </a:pPr>
            <a:r>
              <a:rPr lang="en-GB" sz="1000" dirty="0"/>
              <a:t>Fossils -  using a slab of clay, children could imprint interesting objects they find in nature to create interesting prints. (leaves/twigs/shells/seeds)</a:t>
            </a:r>
          </a:p>
          <a:p>
            <a:pPr marL="0" indent="0">
              <a:buNone/>
            </a:pPr>
            <a:endParaRPr lang="en-GB" sz="1000" b="1" dirty="0"/>
          </a:p>
          <a:p>
            <a:pPr marL="0" indent="0">
              <a:buNone/>
            </a:pPr>
            <a:r>
              <a:rPr lang="en-GB" sz="1050" b="1" dirty="0"/>
              <a:t>Construction</a:t>
            </a:r>
          </a:p>
          <a:p>
            <a:pPr marL="0" indent="0">
              <a:buNone/>
            </a:pPr>
            <a:r>
              <a:rPr lang="en-GB" sz="1000" dirty="0"/>
              <a:t>Create a 'land art' installation.  Children collect objects from nature and arrange them into a composition. Work could be photographed for assessment purposes as it is a temporary </a:t>
            </a:r>
          </a:p>
          <a:p>
            <a:pPr marL="0" indent="0">
              <a:buNone/>
            </a:pPr>
            <a:r>
              <a:rPr lang="en-GB" sz="1000" dirty="0"/>
              <a:t>work or this project could be  applied onto </a:t>
            </a:r>
          </a:p>
          <a:p>
            <a:pPr marL="0" indent="0">
              <a:buNone/>
            </a:pPr>
            <a:r>
              <a:rPr lang="en-GB" sz="1000" dirty="0"/>
              <a:t>contact paper  as  a  way to preserve.</a:t>
            </a:r>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pic>
        <p:nvPicPr>
          <p:cNvPr id="8" name="Picture Placeholder 3">
            <a:extLst>
              <a:ext uri="{FF2B5EF4-FFF2-40B4-BE49-F238E27FC236}">
                <a16:creationId xmlns:a16="http://schemas.microsoft.com/office/drawing/2014/main" id="{7356DDE3-EB61-46CE-93DF-14EF537C3E16}"/>
              </a:ext>
            </a:extLst>
          </p:cNvPr>
          <p:cNvPicPr>
            <a:picLocks noChangeAspect="1"/>
          </p:cNvPicPr>
          <p:nvPr/>
        </p:nvPicPr>
        <p:blipFill>
          <a:blip r:embed="rId3" cstate="print">
            <a:extLst>
              <a:ext uri="{28A0092B-C50C-407E-A947-70E740481C1C}">
                <a14:useLocalDpi xmlns:a14="http://schemas.microsoft.com/office/drawing/2010/main"/>
              </a:ext>
            </a:extLst>
          </a:blip>
          <a:srcRect l="2508" r="2508"/>
          <a:stretch>
            <a:fillRect/>
          </a:stretch>
        </p:blipFill>
        <p:spPr>
          <a:xfrm>
            <a:off x="214332" y="683240"/>
            <a:ext cx="1991449" cy="1572466"/>
          </a:xfrm>
          <a:prstGeom prst="rect">
            <a:avLst/>
          </a:prstGeom>
          <a:noFill/>
          <a:ln>
            <a:noFill/>
          </a:ln>
          <a:effectLst>
            <a:softEdge rad="0"/>
          </a:effectLst>
        </p:spPr>
      </p:pic>
      <p:pic>
        <p:nvPicPr>
          <p:cNvPr id="9" name="Picture 8">
            <a:extLst>
              <a:ext uri="{FF2B5EF4-FFF2-40B4-BE49-F238E27FC236}">
                <a16:creationId xmlns:a16="http://schemas.microsoft.com/office/drawing/2014/main" id="{9E71EFF5-0FD9-4036-9E27-1BE2D334AA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0544" y="2395734"/>
            <a:ext cx="1991449" cy="2635999"/>
          </a:xfrm>
          <a:prstGeom prst="rect">
            <a:avLst/>
          </a:prstGeom>
          <a:ln>
            <a:noFill/>
          </a:ln>
          <a:effectLst>
            <a:softEdge rad="0"/>
          </a:effectLst>
        </p:spPr>
      </p:pic>
    </p:spTree>
    <p:extLst>
      <p:ext uri="{BB962C8B-B14F-4D97-AF65-F5344CB8AC3E}">
        <p14:creationId xmlns:p14="http://schemas.microsoft.com/office/powerpoint/2010/main" val="421637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Integration</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IE" sz="1100" b="1" dirty="0"/>
              <a:t>SPHE </a:t>
            </a:r>
            <a:r>
              <a:rPr lang="en-IE" sz="1100" b="1" i="1" dirty="0"/>
              <a:t>(Social, Personal and Health Education)</a:t>
            </a:r>
          </a:p>
          <a:p>
            <a:pPr marL="171450" indent="-171450">
              <a:buFont typeface="Arial" panose="020B0604020202020204" pitchFamily="34" charset="0"/>
              <a:buChar char="•"/>
            </a:pPr>
            <a:r>
              <a:rPr lang="en-IE" sz="1050" b="1" dirty="0"/>
              <a:t>Strand: </a:t>
            </a:r>
            <a:r>
              <a:rPr lang="en-IE" sz="1050" dirty="0"/>
              <a:t>Myself.  </a:t>
            </a:r>
          </a:p>
          <a:p>
            <a:pPr marL="171450" indent="-171450">
              <a:buFont typeface="Arial" panose="020B0604020202020204" pitchFamily="34" charset="0"/>
              <a:buChar char="•"/>
            </a:pPr>
            <a:r>
              <a:rPr lang="en-IE" sz="1050" b="1" dirty="0"/>
              <a:t>Strand unit: </a:t>
            </a:r>
            <a:r>
              <a:rPr lang="en-IE" sz="1050" dirty="0"/>
              <a:t>Self-identity.</a:t>
            </a:r>
          </a:p>
          <a:p>
            <a:pPr marL="0" indent="0">
              <a:buNone/>
            </a:pPr>
            <a:r>
              <a:rPr lang="en-IE" sz="1050" dirty="0"/>
              <a:t>Focus on wellbeing and developing resilience through mindful practice.</a:t>
            </a:r>
          </a:p>
          <a:p>
            <a:pPr marL="0" indent="0">
              <a:buNone/>
            </a:pPr>
            <a:endParaRPr lang="en-IE" sz="1050" b="1" u="sng" dirty="0"/>
          </a:p>
          <a:p>
            <a:pPr marL="0" indent="0">
              <a:buNone/>
            </a:pPr>
            <a:r>
              <a:rPr lang="en-IE" sz="1100" b="1" dirty="0"/>
              <a:t>Geography </a:t>
            </a:r>
          </a:p>
          <a:p>
            <a:pPr marL="171450" indent="-171450">
              <a:buFont typeface="Arial" panose="020B0604020202020204" pitchFamily="34" charset="0"/>
              <a:buChar char="•"/>
            </a:pPr>
            <a:r>
              <a:rPr lang="en-IE" sz="1050" b="1" dirty="0"/>
              <a:t>Strand: </a:t>
            </a:r>
            <a:r>
              <a:rPr lang="en-IE" sz="1050" dirty="0"/>
              <a:t>Natural Environments. </a:t>
            </a:r>
          </a:p>
          <a:p>
            <a:pPr marL="171450" indent="-171450">
              <a:buFont typeface="Arial" panose="020B0604020202020204" pitchFamily="34" charset="0"/>
              <a:buChar char="•"/>
            </a:pPr>
            <a:r>
              <a:rPr lang="en-IE" sz="1050" b="1" dirty="0"/>
              <a:t>Strand unit: </a:t>
            </a:r>
            <a:r>
              <a:rPr lang="en-IE" sz="1050" dirty="0"/>
              <a:t>The local natural environment.</a:t>
            </a:r>
          </a:p>
          <a:p>
            <a:pPr marL="0" indent="0">
              <a:buNone/>
            </a:pPr>
            <a:r>
              <a:rPr lang="en-IE" sz="1050" dirty="0"/>
              <a:t>Looking at the natural features in this painting and locating the subject on a map. Investigating the species of flora and fauna.</a:t>
            </a:r>
          </a:p>
          <a:p>
            <a:pPr algn="just"/>
            <a:endParaRPr lang="en-GB" sz="1000" b="1" dirty="0">
              <a:solidFill>
                <a:srgbClr val="000000"/>
              </a:solidFill>
            </a:endParaRPr>
          </a:p>
          <a:p>
            <a:pPr marL="0" indent="0">
              <a:buNone/>
            </a:pPr>
            <a:r>
              <a:rPr lang="en-IE" sz="1050" b="1" dirty="0"/>
              <a:t>Physical Education</a:t>
            </a:r>
          </a:p>
          <a:p>
            <a:pPr marL="171450" indent="-171450">
              <a:buFont typeface="Arial" panose="020B0604020202020204" pitchFamily="34" charset="0"/>
              <a:buChar char="•"/>
            </a:pPr>
            <a:r>
              <a:rPr lang="en-IE" sz="1000" b="1" dirty="0"/>
              <a:t>Strand: </a:t>
            </a:r>
            <a:r>
              <a:rPr lang="en-IE" sz="1000" dirty="0"/>
              <a:t>Gymnastics.  </a:t>
            </a:r>
          </a:p>
          <a:p>
            <a:pPr marL="171450" indent="-171450">
              <a:buFont typeface="Arial" panose="020B0604020202020204" pitchFamily="34" charset="0"/>
              <a:buChar char="•"/>
            </a:pPr>
            <a:r>
              <a:rPr lang="en-IE" sz="1000" b="1" dirty="0"/>
              <a:t>Strand unit: </a:t>
            </a:r>
            <a:r>
              <a:rPr lang="en-IE" sz="1000" dirty="0"/>
              <a:t>Movement.</a:t>
            </a:r>
          </a:p>
          <a:p>
            <a:pPr marL="0" indent="0">
              <a:buNone/>
            </a:pPr>
            <a:r>
              <a:rPr lang="en-IE" sz="1000" dirty="0"/>
              <a:t>Exploring balance and movement using your body.</a:t>
            </a: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1" name="Google Shape;76;p14"/>
          <p:cNvSpPr txBox="1">
            <a:spLocks noGrp="1"/>
          </p:cNvSpPr>
          <p:nvPr>
            <p:ph type="body" idx="1"/>
          </p:nvPr>
        </p:nvSpPr>
        <p:spPr>
          <a:xfrm>
            <a:off x="5560450" y="1359825"/>
            <a:ext cx="3268240" cy="3328800"/>
          </a:xfrm>
          <a:prstGeom prst="rect">
            <a:avLst/>
          </a:prstGeom>
        </p:spPr>
        <p:txBody>
          <a:bodyPr spcFirstLastPara="1" wrap="square" lIns="91425" tIns="91425" rIns="91425" bIns="91425" anchor="t" anchorCtr="0">
            <a:noAutofit/>
          </a:bodyPr>
          <a:lstStyle/>
          <a:p>
            <a:pPr marL="0" indent="0">
              <a:buNone/>
            </a:pPr>
            <a:r>
              <a:rPr lang="en-IE" sz="1100" b="1" dirty="0"/>
              <a:t>Music </a:t>
            </a:r>
          </a:p>
          <a:p>
            <a:pPr marL="171450" indent="-171450">
              <a:buFont typeface="Arial" panose="020B0604020202020204" pitchFamily="34" charset="0"/>
              <a:buChar char="•"/>
            </a:pPr>
            <a:r>
              <a:rPr lang="en-IE" sz="1050" b="1" dirty="0"/>
              <a:t>Strand: </a:t>
            </a:r>
            <a:r>
              <a:rPr lang="en-IE" sz="1050" dirty="0"/>
              <a:t>Listening and Responding. </a:t>
            </a:r>
          </a:p>
          <a:p>
            <a:pPr marL="171450" indent="-171450">
              <a:buFont typeface="Arial" panose="020B0604020202020204" pitchFamily="34" charset="0"/>
              <a:buChar char="•"/>
            </a:pPr>
            <a:r>
              <a:rPr lang="en-IE" sz="1050" b="1" dirty="0"/>
              <a:t>Strand unit: </a:t>
            </a:r>
            <a:r>
              <a:rPr lang="en-IE" sz="1050" dirty="0"/>
              <a:t>exploring sounds</a:t>
            </a:r>
          </a:p>
          <a:p>
            <a:pPr marL="171450" indent="-171450">
              <a:buFont typeface="Arial" panose="020B0604020202020204" pitchFamily="34" charset="0"/>
              <a:buChar char="•"/>
            </a:pPr>
            <a:r>
              <a:rPr lang="en-IE" sz="1050" b="1" dirty="0"/>
              <a:t>Strand: </a:t>
            </a:r>
            <a:r>
              <a:rPr lang="en-IE" sz="1050" dirty="0"/>
              <a:t>Composing. </a:t>
            </a:r>
          </a:p>
          <a:p>
            <a:pPr marL="171450" indent="-171450">
              <a:buFont typeface="Arial" panose="020B0604020202020204" pitchFamily="34" charset="0"/>
              <a:buChar char="•"/>
            </a:pPr>
            <a:r>
              <a:rPr lang="en-IE" sz="1050" b="1" dirty="0"/>
              <a:t>Strand unit: </a:t>
            </a:r>
            <a:r>
              <a:rPr lang="en-IE" sz="1050" dirty="0"/>
              <a:t>Improvising and creating.</a:t>
            </a:r>
          </a:p>
          <a:p>
            <a:pPr marL="0" indent="0">
              <a:buNone/>
            </a:pPr>
            <a:r>
              <a:rPr lang="en-IE" sz="1050" dirty="0"/>
              <a:t>Using the senses to appreciate sounds.  Composing a story through music inspired by the artwork. </a:t>
            </a:r>
            <a:r>
              <a:rPr lang="en-IE" sz="1050" dirty="0">
                <a:solidFill>
                  <a:schemeClr val="bg2"/>
                </a:solidFill>
              </a:rPr>
              <a:t>Record sounds you hear during a nature walk in your locality.  Identify birds by their song.</a:t>
            </a:r>
          </a:p>
          <a:p>
            <a:pPr marL="139700" indent="0">
              <a:buNone/>
            </a:pPr>
            <a:endParaRPr lang="en-IE" sz="1100" b="1" u="sng" dirty="0"/>
          </a:p>
          <a:p>
            <a:pPr marL="0" indent="0">
              <a:buNone/>
            </a:pPr>
            <a:r>
              <a:rPr lang="en-IE" sz="1100" b="1" dirty="0"/>
              <a:t>Drama</a:t>
            </a:r>
          </a:p>
          <a:p>
            <a:pPr marL="171450" indent="-171450">
              <a:buFont typeface="Arial" panose="020B0604020202020204" pitchFamily="34" charset="0"/>
              <a:buChar char="•"/>
            </a:pPr>
            <a:r>
              <a:rPr lang="en-IE" sz="1050" b="1" dirty="0"/>
              <a:t>Strand: </a:t>
            </a:r>
            <a:r>
              <a:rPr lang="en-IE" sz="1050" dirty="0"/>
              <a:t>Drama to explore feelings, knowledge and ideas, leading to understanding.  </a:t>
            </a:r>
          </a:p>
          <a:p>
            <a:pPr marL="171450" indent="-171450">
              <a:buFont typeface="Arial" panose="020B0604020202020204" pitchFamily="34" charset="0"/>
              <a:buChar char="•"/>
            </a:pPr>
            <a:r>
              <a:rPr lang="en-IE" sz="1050" b="1" dirty="0"/>
              <a:t>Strand Unit: </a:t>
            </a:r>
            <a:r>
              <a:rPr lang="en-IE" sz="1050" dirty="0"/>
              <a:t>Exploring and making drama.</a:t>
            </a:r>
          </a:p>
          <a:p>
            <a:pPr marL="0" indent="0">
              <a:buNone/>
            </a:pPr>
            <a:r>
              <a:rPr lang="en-IE" sz="1050" dirty="0"/>
              <a:t>Working together in small groups to </a:t>
            </a:r>
          </a:p>
          <a:p>
            <a:pPr marL="0" indent="0">
              <a:buNone/>
            </a:pPr>
            <a:r>
              <a:rPr lang="en-IE" sz="1050" dirty="0"/>
              <a:t>create and perform a yoga story </a:t>
            </a:r>
          </a:p>
          <a:p>
            <a:pPr marL="0" indent="0">
              <a:buNone/>
            </a:pPr>
            <a:r>
              <a:rPr lang="en-IE" sz="1050" dirty="0"/>
              <a:t>inspired by the artwork.</a:t>
            </a:r>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45709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Introduction</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lvl="0" indent="0">
              <a:buNone/>
            </a:pPr>
            <a:r>
              <a:rPr lang="en-IE" sz="1000" dirty="0">
                <a:solidFill>
                  <a:schemeClr val="bg2"/>
                </a:solidFill>
              </a:rPr>
              <a:t>Supporting children’s wellbeing has never been more important</a:t>
            </a:r>
            <a:r>
              <a:rPr lang="en-IE" sz="1000" dirty="0" smtClean="0">
                <a:solidFill>
                  <a:schemeClr val="bg2"/>
                </a:solidFill>
              </a:rPr>
              <a:t>. </a:t>
            </a:r>
            <a:r>
              <a:rPr lang="en-IE" sz="1000" dirty="0">
                <a:solidFill>
                  <a:schemeClr val="bg2"/>
                </a:solidFill>
              </a:rPr>
              <a:t> </a:t>
            </a:r>
            <a:r>
              <a:rPr lang="en-IE" sz="1000" dirty="0" smtClean="0">
                <a:solidFill>
                  <a:schemeClr val="bg2"/>
                </a:solidFill>
              </a:rPr>
              <a:t>Mindfulness </a:t>
            </a:r>
            <a:r>
              <a:rPr lang="en-IE" sz="1000" dirty="0">
                <a:solidFill>
                  <a:schemeClr val="bg2"/>
                </a:solidFill>
              </a:rPr>
              <a:t>is deliberately pausing and paying attention to the present moment, without judgment. It gives us time to connect with ourselves and the world around us, fully experiencing what’s going on. We can practice mindfulness by spending time looking at an </a:t>
            </a:r>
            <a:r>
              <a:rPr lang="en-IE" sz="1000" dirty="0" smtClean="0">
                <a:solidFill>
                  <a:schemeClr val="bg2"/>
                </a:solidFill>
              </a:rPr>
              <a:t>artwork. </a:t>
            </a:r>
            <a:r>
              <a:rPr lang="en-IE" sz="1000" dirty="0"/>
              <a:t>This engagement can help to calm and settle our busy minds</a:t>
            </a:r>
            <a:r>
              <a:rPr lang="en-IE" sz="1000" dirty="0" smtClean="0"/>
              <a:t>.</a:t>
            </a:r>
          </a:p>
          <a:p>
            <a:pPr marL="0" lvl="0" indent="0">
              <a:buNone/>
            </a:pPr>
            <a:endParaRPr lang="en-IE" sz="1000" dirty="0">
              <a:solidFill>
                <a:schemeClr val="bg2"/>
              </a:solidFill>
            </a:endParaRPr>
          </a:p>
          <a:p>
            <a:pPr marL="0" lvl="0" indent="0">
              <a:lnSpc>
                <a:spcPct val="100000"/>
              </a:lnSpc>
              <a:buSzPts val="1100"/>
              <a:buNone/>
            </a:pPr>
            <a:r>
              <a:rPr lang="en-IE" sz="1000" b="1" dirty="0" smtClean="0"/>
              <a:t>Contents</a:t>
            </a:r>
            <a:endParaRPr lang="en-IE" sz="1000" dirty="0"/>
          </a:p>
          <a:p>
            <a:pPr marL="0" lvl="0" indent="0" algn="just">
              <a:lnSpc>
                <a:spcPct val="100000"/>
              </a:lnSpc>
              <a:buSzPts val="1100"/>
              <a:buNone/>
            </a:pPr>
            <a:r>
              <a:rPr lang="en-IE" sz="1000" dirty="0"/>
              <a:t>How to use this resource  ……………………………….…3</a:t>
            </a:r>
          </a:p>
          <a:p>
            <a:pPr marL="0" lvl="0" indent="0" algn="just">
              <a:lnSpc>
                <a:spcPct val="100000"/>
              </a:lnSpc>
              <a:buSzPts val="1100"/>
              <a:buNone/>
            </a:pPr>
            <a:r>
              <a:rPr lang="en-IE" sz="1000" dirty="0"/>
              <a:t>Step 1: Allow Time ………………………........................ 4</a:t>
            </a:r>
          </a:p>
          <a:p>
            <a:pPr marL="0" lvl="0" indent="0" algn="just">
              <a:lnSpc>
                <a:spcPct val="100000"/>
              </a:lnSpc>
              <a:buSzPts val="1100"/>
              <a:buNone/>
            </a:pPr>
            <a:r>
              <a:rPr lang="en-IE" sz="1000" dirty="0"/>
              <a:t>Step 2: Relax &amp; Breathe ……………………………………. 5</a:t>
            </a:r>
          </a:p>
          <a:p>
            <a:pPr marL="0" lvl="0" indent="0" algn="just">
              <a:lnSpc>
                <a:spcPct val="100000"/>
              </a:lnSpc>
              <a:buSzPts val="1100"/>
              <a:buNone/>
            </a:pPr>
            <a:r>
              <a:rPr lang="en-IE" sz="1000" dirty="0"/>
              <a:t>Step 3: The Five Senses ……………………………………. 7</a:t>
            </a:r>
          </a:p>
          <a:p>
            <a:pPr marL="0" lvl="0" indent="0" algn="just">
              <a:lnSpc>
                <a:spcPct val="100000"/>
              </a:lnSpc>
              <a:buSzPts val="1100"/>
              <a:buNone/>
            </a:pPr>
            <a:r>
              <a:rPr lang="en-IE" sz="1000" dirty="0"/>
              <a:t>Step 4: Yoga ………………………................................... 9</a:t>
            </a:r>
          </a:p>
          <a:p>
            <a:pPr marL="0" lvl="0" indent="0" algn="just">
              <a:lnSpc>
                <a:spcPct val="100000"/>
              </a:lnSpc>
              <a:buSzPts val="1100"/>
              <a:buNone/>
            </a:pPr>
            <a:r>
              <a:rPr lang="en-IE" sz="1000" dirty="0"/>
              <a:t>In depth: </a:t>
            </a:r>
            <a:r>
              <a:rPr lang="en-IE" sz="1000" dirty="0" err="1"/>
              <a:t>Powerscourt</a:t>
            </a:r>
            <a:r>
              <a:rPr lang="en-IE" sz="1000" dirty="0"/>
              <a:t> Waterfall …………...……..... 15</a:t>
            </a:r>
          </a:p>
          <a:p>
            <a:pPr marL="0" lvl="0" indent="0">
              <a:buNone/>
            </a:pPr>
            <a:endParaRPr lang="en-IE" sz="1000" dirty="0" smtClean="0">
              <a:solidFill>
                <a:schemeClr val="bg2"/>
              </a:solidFill>
            </a:endParaRPr>
          </a:p>
          <a:p>
            <a:pPr marL="0" lvl="0" indent="0" algn="l" rtl="0">
              <a:spcBef>
                <a:spcPts val="0"/>
              </a:spcBef>
              <a:spcAft>
                <a:spcPts val="0"/>
              </a:spcAft>
              <a:buNone/>
            </a:pPr>
            <a:endParaRPr lang="en-IE" sz="1000" dirty="0">
              <a:solidFill>
                <a:schemeClr val="bg2"/>
              </a:solidFill>
            </a:endParaRPr>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1" name="Google Shape;76;p14"/>
          <p:cNvSpPr txBox="1">
            <a:spLocks noGrp="1"/>
          </p:cNvSpPr>
          <p:nvPr>
            <p:ph type="body" idx="1"/>
          </p:nvPr>
        </p:nvSpPr>
        <p:spPr>
          <a:xfrm>
            <a:off x="5560450" y="1359825"/>
            <a:ext cx="3160200" cy="3328800"/>
          </a:xfrm>
          <a:prstGeom prst="rect">
            <a:avLst/>
          </a:prstGeom>
        </p:spPr>
        <p:txBody>
          <a:bodyPr spcFirstLastPara="1" wrap="square" lIns="91425" tIns="91425" rIns="91425" bIns="91425" anchor="t" anchorCtr="0">
            <a:noAutofit/>
          </a:bodyPr>
          <a:lstStyle/>
          <a:p>
            <a:pPr marL="0" lvl="0" indent="0">
              <a:buNone/>
            </a:pPr>
            <a:r>
              <a:rPr lang="en-IE" sz="1000" b="1" dirty="0">
                <a:solidFill>
                  <a:schemeClr val="bg2"/>
                </a:solidFill>
              </a:rPr>
              <a:t>About the author</a:t>
            </a:r>
          </a:p>
          <a:p>
            <a:pPr marL="0" lvl="0" indent="0">
              <a:buNone/>
            </a:pPr>
            <a:r>
              <a:rPr lang="en-IE" sz="1000" dirty="0"/>
              <a:t>Maria Broderick MAVA(NCAD), Dip. Hist. of. Art (Galileo Galilei), Dip. Hist. of. Art (TCD), </a:t>
            </a:r>
            <a:r>
              <a:rPr lang="en-IE" sz="1000" dirty="0" err="1"/>
              <a:t>B.Ed</a:t>
            </a:r>
            <a:r>
              <a:rPr lang="en-IE" sz="1000" dirty="0"/>
              <a:t> (St. Pats), is the Deputy Principal in St. Mary’s Woodside N.S., Sandyford and is also a tour guide </a:t>
            </a:r>
            <a:r>
              <a:rPr lang="en-IE" sz="1000" dirty="0" smtClean="0"/>
              <a:t>at </a:t>
            </a:r>
            <a:r>
              <a:rPr lang="en-IE" sz="1000" dirty="0"/>
              <a:t>the National Gallery of Ireland.  The highlight of her studies in Art History came when she spent four months studying in the beautiful city of Florence.  Art History and Mindfulness, Maria’s two great </a:t>
            </a:r>
            <a:r>
              <a:rPr lang="en-IE" sz="1000" dirty="0" smtClean="0"/>
              <a:t>passions, </a:t>
            </a:r>
            <a:r>
              <a:rPr lang="en-IE" sz="1000" dirty="0"/>
              <a:t>inform, enrich and support her teaching through an integrated curricular </a:t>
            </a:r>
            <a:r>
              <a:rPr lang="en-IE" sz="1000" dirty="0" smtClean="0"/>
              <a:t>approach.</a:t>
            </a:r>
            <a:endParaRPr lang="en-IE" sz="1000" dirty="0"/>
          </a:p>
          <a:p>
            <a:pPr marL="0" lvl="0" indent="0" algn="l" rtl="0">
              <a:spcBef>
                <a:spcPts val="1600"/>
              </a:spcBef>
              <a:spcAft>
                <a:spcPts val="0"/>
              </a:spcAft>
              <a:buClr>
                <a:schemeClr val="dk2"/>
              </a:buClr>
              <a:buSzPts val="1100"/>
              <a:buNone/>
            </a:pPr>
            <a:endParaRPr lang="en-IE" sz="1000" dirty="0"/>
          </a:p>
          <a:p>
            <a:pPr marL="228600" lvl="0" indent="-228600" algn="l" rtl="0">
              <a:spcBef>
                <a:spcPts val="1600"/>
              </a:spcBef>
              <a:spcAft>
                <a:spcPts val="0"/>
              </a:spcAft>
              <a:buClr>
                <a:schemeClr val="dk2"/>
              </a:buClr>
              <a:buSzPts val="1100"/>
              <a:buFont typeface="Arial"/>
              <a:buAutoNum type="arabicPeriod" startAt="4"/>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8" name="Google Shape;324;p38">
            <a:extLst>
              <a:ext uri="{FF2B5EF4-FFF2-40B4-BE49-F238E27FC236}">
                <a16:creationId xmlns:a16="http://schemas.microsoft.com/office/drawing/2014/main" id="{BADC425C-91D0-49EC-95E8-C921B52C0B6B}"/>
              </a:ext>
            </a:extLst>
          </p:cNvPr>
          <p:cNvSpPr txBox="1">
            <a:spLocks/>
          </p:cNvSpPr>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b="0">
                <a:solidFill>
                  <a:schemeClr val="bg2"/>
                </a:solidFill>
                <a:latin typeface="TyStencil Pro Medium" panose="02000605080000020003" pitchFamily="50" charset="0"/>
              </a:rPr>
              <a:t>Contact us</a:t>
            </a:r>
            <a:endParaRPr lang="en-IE" b="0" dirty="0">
              <a:solidFill>
                <a:schemeClr val="bg2"/>
              </a:solidFill>
              <a:latin typeface="TyStencil Pro Medium" panose="02000605080000020003" pitchFamily="50" charset="0"/>
            </a:endParaRPr>
          </a:p>
        </p:txBody>
      </p:sp>
      <p:sp>
        <p:nvSpPr>
          <p:cNvPr id="9" name="Google Shape;325;p38">
            <a:extLst>
              <a:ext uri="{FF2B5EF4-FFF2-40B4-BE49-F238E27FC236}">
                <a16:creationId xmlns:a16="http://schemas.microsoft.com/office/drawing/2014/main" id="{CDAF9AD7-C4AF-4BDB-897F-BBEAEE4CB2EC}"/>
              </a:ext>
            </a:extLst>
          </p:cNvPr>
          <p:cNvSpPr txBox="1">
            <a:spLocks/>
          </p:cNvSpPr>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0" indent="0">
              <a:buFont typeface="Open Sans"/>
              <a:buNone/>
            </a:pPr>
            <a:r>
              <a:rPr lang="en-US" sz="1500" b="1">
                <a:solidFill>
                  <a:schemeClr val="bg2"/>
                </a:solidFill>
              </a:rPr>
              <a:t>Sign up to the Teachers &amp; Schools </a:t>
            </a:r>
            <a:r>
              <a:rPr lang="en-US" sz="1500" b="1" u="sng">
                <a:solidFill>
                  <a:schemeClr val="bg2"/>
                </a:solidFill>
                <a:hlinkClick r:id="rId3">
                  <a:extLst>
                    <a:ext uri="{A12FA001-AC4F-418D-AE19-62706E023703}">
                      <ahyp:hlinkClr xmlns:ahyp="http://schemas.microsoft.com/office/drawing/2018/hyperlinkcolor" xmlns="" val="tx"/>
                    </a:ext>
                  </a:extLst>
                </a:hlinkClick>
              </a:rPr>
              <a:t>email newsletter </a:t>
            </a:r>
            <a:r>
              <a:rPr lang="en-US" sz="1500" b="1">
                <a:solidFill>
                  <a:schemeClr val="bg2"/>
                </a:solidFill>
              </a:rPr>
              <a:t>to be regularly updated with new ideas and resources.</a:t>
            </a:r>
          </a:p>
          <a:p>
            <a:pPr marL="0" indent="0">
              <a:buFont typeface="Open Sans"/>
              <a:buNone/>
            </a:pPr>
            <a:endParaRPr lang="en-US" sz="1500"/>
          </a:p>
          <a:p>
            <a:pPr marL="0" indent="0">
              <a:buSzPts val="1100"/>
              <a:buFont typeface="Arial"/>
              <a:buNone/>
            </a:pPr>
            <a:r>
              <a:rPr lang="en-US" sz="1500">
                <a:solidFill>
                  <a:schemeClr val="bg2"/>
                </a:solidFill>
              </a:rPr>
              <a:t>Catherine O’Donnell</a:t>
            </a:r>
          </a:p>
          <a:p>
            <a:pPr marL="0" indent="0">
              <a:buSzPts val="1100"/>
              <a:buFont typeface="Arial"/>
              <a:buNone/>
            </a:pPr>
            <a:r>
              <a:rPr lang="en-US" sz="1500">
                <a:solidFill>
                  <a:schemeClr val="bg2"/>
                </a:solidFill>
              </a:rPr>
              <a:t>Education Officer</a:t>
            </a:r>
          </a:p>
          <a:p>
            <a:pPr marL="0" indent="0">
              <a:buSzPts val="1100"/>
              <a:buFont typeface="Arial"/>
              <a:buNone/>
            </a:pPr>
            <a:r>
              <a:rPr lang="en-US" sz="1500">
                <a:solidFill>
                  <a:schemeClr val="bg2"/>
                </a:solidFill>
              </a:rPr>
              <a:t>With responsibility for Teachers, Schools &amp; Youth</a:t>
            </a:r>
          </a:p>
          <a:p>
            <a:pPr marL="0" indent="0">
              <a:buSzPts val="1100"/>
              <a:buFont typeface="Arial"/>
              <a:buNone/>
            </a:pPr>
            <a:r>
              <a:rPr lang="en-US" sz="1500">
                <a:solidFill>
                  <a:schemeClr val="bg2"/>
                </a:solidFill>
              </a:rPr>
              <a:t>T: +353 (0) 1 663 3579 </a:t>
            </a:r>
          </a:p>
          <a:p>
            <a:pPr marL="0" indent="0">
              <a:buSzPts val="1100"/>
              <a:buFont typeface="Arial"/>
              <a:buNone/>
            </a:pPr>
            <a:r>
              <a:rPr lang="en-US" sz="1500">
                <a:solidFill>
                  <a:schemeClr val="bg2"/>
                </a:solidFill>
              </a:rPr>
              <a:t>E: codonnell@ngi.ie</a:t>
            </a:r>
            <a:endParaRPr lang="en-US" sz="1500" dirty="0">
              <a:solidFill>
                <a:schemeClr val="bg2"/>
              </a:solidFill>
            </a:endParaRPr>
          </a:p>
        </p:txBody>
      </p:sp>
    </p:spTree>
    <p:extLst>
      <p:ext uri="{BB962C8B-B14F-4D97-AF65-F5344CB8AC3E}">
        <p14:creationId xmlns:p14="http://schemas.microsoft.com/office/powerpoint/2010/main" val="204461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H</a:t>
            </a:r>
            <a:r>
              <a:rPr lang="en-IE" dirty="0">
                <a:latin typeface="TyStencil Pro Medium" panose="02000605080000020003" pitchFamily="50" charset="0"/>
              </a:rPr>
              <a:t>o</a:t>
            </a:r>
            <a:r>
              <a:rPr lang="en" dirty="0">
                <a:latin typeface="TyStencil Pro Medium" panose="02000605080000020003" pitchFamily="50" charset="0"/>
              </a:rPr>
              <a:t>w to use this resource</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sz="1000" dirty="0"/>
              <a:t>The resource is provided as a PDF and an adaptable PowerPoint that you can use in the classroom. </a:t>
            </a:r>
          </a:p>
          <a:p>
            <a:pPr marL="0" lvl="0" indent="0" algn="l" rtl="0">
              <a:spcBef>
                <a:spcPts val="0"/>
              </a:spcBef>
              <a:spcAft>
                <a:spcPts val="0"/>
              </a:spcAft>
              <a:buNone/>
            </a:pPr>
            <a:endParaRPr lang="en-US" sz="1000" dirty="0"/>
          </a:p>
          <a:p>
            <a:pPr marL="0" lvl="0" indent="0">
              <a:buNone/>
            </a:pPr>
            <a:r>
              <a:rPr lang="en-US" sz="1000" dirty="0" smtClean="0"/>
              <a:t>We have included a step-by-step guide to incorporating mindfulness in the primary classroom, alongside an in-depth look at </a:t>
            </a:r>
            <a:r>
              <a:rPr lang="en-IE" sz="1000" i="1" dirty="0" err="1"/>
              <a:t>Powerscourt</a:t>
            </a:r>
            <a:r>
              <a:rPr lang="en-IE" sz="1000" i="1" dirty="0"/>
              <a:t> </a:t>
            </a:r>
            <a:r>
              <a:rPr lang="en-IE" sz="1000" i="1" dirty="0" smtClean="0"/>
              <a:t>Waterfall, Co</a:t>
            </a:r>
            <a:r>
              <a:rPr lang="en-IE" sz="1000" i="1" dirty="0"/>
              <a:t>. </a:t>
            </a:r>
            <a:r>
              <a:rPr lang="en-IE" sz="1000" i="1" dirty="0" smtClean="0"/>
              <a:t>Wicklow</a:t>
            </a:r>
            <a:r>
              <a:rPr lang="en-IE" sz="1000" i="1" dirty="0"/>
              <a:t> </a:t>
            </a:r>
            <a:r>
              <a:rPr lang="en-IE" sz="1000" dirty="0" smtClean="0"/>
              <a:t>by George Barret. </a:t>
            </a:r>
            <a:endParaRPr lang="en-IE" sz="1000" dirty="0"/>
          </a:p>
          <a:p>
            <a:pPr marL="0" lvl="0" indent="0">
              <a:buNone/>
            </a:pPr>
            <a:endParaRPr lang="en-IE" sz="1000" dirty="0"/>
          </a:p>
          <a:p>
            <a:pPr marL="0" lvl="0" indent="0">
              <a:buNone/>
            </a:pPr>
            <a:r>
              <a:rPr lang="en-IE" sz="1000" dirty="0" smtClean="0"/>
              <a:t>This </a:t>
            </a:r>
            <a:r>
              <a:rPr lang="en-IE" sz="1000" dirty="0"/>
              <a:t>is accompanied by a guided mindfulness video exploring the painting which can be used in the </a:t>
            </a:r>
            <a:r>
              <a:rPr lang="en-IE" sz="1000" dirty="0" smtClean="0"/>
              <a:t>classroom. It </a:t>
            </a:r>
            <a:r>
              <a:rPr lang="en-IE" sz="1000" dirty="0"/>
              <a:t>will also lend itself to remote teaching and could be used during a ‘live’ teaching session.</a:t>
            </a:r>
          </a:p>
          <a:p>
            <a:pPr marL="0" lvl="0" indent="0">
              <a:buNone/>
            </a:pPr>
            <a:endParaRPr lang="en-US" sz="1000" dirty="0"/>
          </a:p>
          <a:p>
            <a:pPr marL="0" lvl="0" indent="0">
              <a:buNone/>
            </a:pPr>
            <a:r>
              <a:rPr lang="en-US" sz="1000" dirty="0" smtClean="0"/>
              <a:t>We have also included lots of creative ideas to support cross-curricular teaching.</a:t>
            </a:r>
            <a:endParaRPr lang="en-IE" sz="1000" dirty="0"/>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8" name="Google Shape;78;p14"/>
          <p:cNvSpPr txBox="1">
            <a:spLocks noGrp="1"/>
          </p:cNvSpPr>
          <p:nvPr>
            <p:ph type="body" idx="2"/>
          </p:nvPr>
        </p:nvSpPr>
        <p:spPr>
          <a:xfrm>
            <a:off x="5650450" y="1359825"/>
            <a:ext cx="3071400" cy="3662400"/>
          </a:xfrm>
          <a:prstGeom prst="rect">
            <a:avLst/>
          </a:prstGeom>
        </p:spPr>
        <p:txBody>
          <a:bodyPr spcFirstLastPara="1" wrap="square" lIns="91425" tIns="91425" rIns="91425" bIns="91425" anchor="t" anchorCtr="0">
            <a:noAutofit/>
          </a:bodyPr>
          <a:lstStyle/>
          <a:p>
            <a:pPr marL="0" indent="0">
              <a:buNone/>
            </a:pPr>
            <a:r>
              <a:rPr lang="en-GB" sz="1000" dirty="0"/>
              <a:t>Using artworks as the stimulus for your mindful teaching practice, let the acronym </a:t>
            </a:r>
            <a:r>
              <a:rPr lang="en-GB" sz="1000" b="1" dirty="0"/>
              <a:t>‘</a:t>
            </a:r>
            <a:r>
              <a:rPr lang="en-GB" sz="1000" b="1" i="1" dirty="0"/>
              <a:t>ARTY’</a:t>
            </a:r>
            <a:r>
              <a:rPr lang="en-GB" sz="1000" dirty="0"/>
              <a:t> help to guide and support your lesson. It is hoped that the children in your class will come to enjoy a deeper appreciation and understanding of artworks through this engagement.</a:t>
            </a:r>
            <a:endParaRPr lang="en-IE" sz="800" dirty="0"/>
          </a:p>
          <a:p>
            <a:pPr marL="0" lvl="0" indent="0" rtl="0">
              <a:spcBef>
                <a:spcPts val="0"/>
              </a:spcBef>
              <a:spcAft>
                <a:spcPts val="0"/>
              </a:spcAft>
              <a:buNone/>
            </a:pPr>
            <a:endParaRPr lang="en-IE" sz="1000" dirty="0"/>
          </a:p>
          <a:p>
            <a:pPr marL="0" indent="0">
              <a:buNone/>
            </a:pPr>
            <a:r>
              <a:rPr lang="en-IE" sz="1600" b="1" dirty="0"/>
              <a:t>A</a:t>
            </a:r>
            <a:r>
              <a:rPr lang="en-IE" sz="1000" dirty="0"/>
              <a:t>llow time</a:t>
            </a:r>
          </a:p>
          <a:p>
            <a:pPr marL="0" indent="0">
              <a:buNone/>
            </a:pPr>
            <a:endParaRPr lang="en-IE" sz="300" dirty="0"/>
          </a:p>
          <a:p>
            <a:pPr marL="0" indent="0">
              <a:buNone/>
            </a:pPr>
            <a:r>
              <a:rPr lang="en-IE" sz="1600" b="1" dirty="0"/>
              <a:t>R</a:t>
            </a:r>
            <a:r>
              <a:rPr lang="en-US" sz="1000" dirty="0" err="1"/>
              <a:t>elax</a:t>
            </a:r>
            <a:r>
              <a:rPr lang="en-US" sz="1000" dirty="0"/>
              <a:t> and Breathe</a:t>
            </a:r>
            <a:endParaRPr lang="en-US" sz="1600" b="1" dirty="0"/>
          </a:p>
          <a:p>
            <a:pPr marL="0" indent="0">
              <a:buNone/>
            </a:pPr>
            <a:r>
              <a:rPr lang="en-US" sz="1600" b="1" dirty="0"/>
              <a:t>T</a:t>
            </a:r>
            <a:r>
              <a:rPr lang="en-US" sz="1000" dirty="0"/>
              <a:t>he Five Senses</a:t>
            </a:r>
          </a:p>
          <a:p>
            <a:pPr marL="0" indent="0">
              <a:buNone/>
            </a:pPr>
            <a:endParaRPr lang="en-US" sz="300" b="1" dirty="0"/>
          </a:p>
          <a:p>
            <a:pPr marL="0" indent="0">
              <a:buNone/>
            </a:pPr>
            <a:r>
              <a:rPr lang="en-US" sz="1600" b="1" dirty="0"/>
              <a:t>Y</a:t>
            </a:r>
            <a:r>
              <a:rPr lang="en-US" sz="1000" dirty="0"/>
              <a:t>oga</a:t>
            </a:r>
          </a:p>
          <a:p>
            <a:pPr marL="0" lvl="0" indent="0" algn="l" rtl="0">
              <a:spcBef>
                <a:spcPts val="0"/>
              </a:spcBef>
              <a:spcAft>
                <a:spcPts val="0"/>
              </a:spcAft>
              <a:buNone/>
            </a:pPr>
            <a:endParaRPr lang="en-IE" sz="1000" dirty="0"/>
          </a:p>
          <a:p>
            <a:pPr marL="0" lvl="0" indent="0" algn="l" rtl="0">
              <a:spcBef>
                <a:spcPts val="0"/>
              </a:spcBef>
              <a:spcAft>
                <a:spcPts val="0"/>
              </a:spcAft>
              <a:buNone/>
            </a:pPr>
            <a:endParaRPr lang="en-IE" dirty="0"/>
          </a:p>
          <a:p>
            <a:pPr marL="0" lvl="0" indent="0" algn="l" rtl="0">
              <a:spcBef>
                <a:spcPts val="0"/>
              </a:spcBef>
              <a:spcAft>
                <a:spcPts val="0"/>
              </a:spcAft>
              <a:buNone/>
            </a:pPr>
            <a:endParaRPr lang="en-IE"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44945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Step 1: Allow Time</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IE" sz="1000" dirty="0">
                <a:solidFill>
                  <a:schemeClr val="bg2"/>
                </a:solidFill>
              </a:rPr>
              <a:t>Choosing the right time in which to carry out this practice can play an important role in supporting the effectiveness and overall impact </a:t>
            </a:r>
            <a:r>
              <a:rPr lang="en-GB" sz="1000" dirty="0">
                <a:solidFill>
                  <a:schemeClr val="bg2"/>
                </a:solidFill>
              </a:rPr>
              <a:t>experienced by the children.  </a:t>
            </a:r>
          </a:p>
          <a:p>
            <a:pPr marL="0" indent="0">
              <a:buNone/>
            </a:pPr>
            <a:endParaRPr lang="en-GB" sz="1000" b="1" u="sng" dirty="0">
              <a:solidFill>
                <a:schemeClr val="bg2"/>
              </a:solidFill>
            </a:endParaRPr>
          </a:p>
          <a:p>
            <a:pPr marL="0" indent="0">
              <a:buNone/>
            </a:pPr>
            <a:r>
              <a:rPr lang="en-GB" sz="1000" b="1" dirty="0">
                <a:solidFill>
                  <a:schemeClr val="bg2"/>
                </a:solidFill>
              </a:rPr>
              <a:t>Some tips to help choose the right time:</a:t>
            </a:r>
          </a:p>
          <a:p>
            <a:pPr>
              <a:buFont typeface="Arial" panose="020B0604020202020204" pitchFamily="34" charset="0"/>
              <a:buChar char="•"/>
            </a:pPr>
            <a:r>
              <a:rPr lang="en-GB" sz="1000" dirty="0">
                <a:solidFill>
                  <a:schemeClr val="bg2"/>
                </a:solidFill>
              </a:rPr>
              <a:t>Mindful Monday Morning (M.M.M). This will allow the children time and space to readjust to the demands of the classroom after their weekend and support and prepare them to become more receptive to learning for the week ahead.</a:t>
            </a:r>
          </a:p>
          <a:p>
            <a:pPr>
              <a:buFont typeface="Arial" panose="020B0604020202020204" pitchFamily="34" charset="0"/>
              <a:buChar char="•"/>
            </a:pPr>
            <a:r>
              <a:rPr lang="en-GB" sz="1000" dirty="0">
                <a:solidFill>
                  <a:schemeClr val="bg2"/>
                </a:solidFill>
              </a:rPr>
              <a:t>Between core subjects.  This will offer a nice break from the academic subjects and allow time to reflect and pause.</a:t>
            </a:r>
          </a:p>
          <a:p>
            <a:pPr>
              <a:buFont typeface="Arial" panose="020B0604020202020204" pitchFamily="34" charset="0"/>
              <a:buChar char="•"/>
            </a:pPr>
            <a:r>
              <a:rPr lang="en-GB" sz="1000" dirty="0">
                <a:solidFill>
                  <a:schemeClr val="bg2"/>
                </a:solidFill>
              </a:rPr>
              <a:t>You may decide to teach this as a stand alone lesson on wellbeing or integrated to support other curriculum subjects. </a:t>
            </a:r>
          </a:p>
          <a:p>
            <a:pPr marL="139700" indent="0" algn="just">
              <a:buNone/>
            </a:pPr>
            <a:endParaRPr lang="en-GB" sz="1600" dirty="0"/>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1" name="Google Shape;76;p14"/>
          <p:cNvSpPr txBox="1">
            <a:spLocks noGrp="1"/>
          </p:cNvSpPr>
          <p:nvPr>
            <p:ph type="body" idx="1"/>
          </p:nvPr>
        </p:nvSpPr>
        <p:spPr>
          <a:xfrm>
            <a:off x="5560450" y="1359825"/>
            <a:ext cx="3291888" cy="3328800"/>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GB" sz="1000" dirty="0">
                <a:solidFill>
                  <a:schemeClr val="bg2"/>
                </a:solidFill>
              </a:rPr>
              <a:t>Taught at the same time each day/week/ fortnight.  Creating routine establishes security and familiarity for children and will also help to ensure the practice continues.</a:t>
            </a:r>
          </a:p>
          <a:p>
            <a:pPr>
              <a:buFont typeface="Arial" panose="020B0604020202020204" pitchFamily="34" charset="0"/>
              <a:buChar char="•"/>
            </a:pPr>
            <a:r>
              <a:rPr lang="en-GB" sz="1000" dirty="0">
                <a:solidFill>
                  <a:schemeClr val="bg2"/>
                </a:solidFill>
                <a:latin typeface="Open Sans" panose="020B0604020202020204" charset="0"/>
                <a:ea typeface="Open Sans" panose="020B0604020202020204" charset="0"/>
                <a:cs typeface="Open Sans" panose="020B0604020202020204" charset="0"/>
              </a:rPr>
              <a:t>Placing a note on your classroom door during this time to ensure there are no disruptions  is a good idea.</a:t>
            </a:r>
          </a:p>
          <a:p>
            <a:pPr marL="0" indent="0">
              <a:buNone/>
            </a:pPr>
            <a:endParaRPr lang="en-GB" sz="1000" b="1" u="sng" dirty="0">
              <a:solidFill>
                <a:schemeClr val="bg2"/>
              </a:solidFill>
              <a:latin typeface="Open Sans" panose="020B0604020202020204" charset="0"/>
              <a:ea typeface="Open Sans" panose="020B0604020202020204" charset="0"/>
              <a:cs typeface="Open Sans" panose="020B0604020202020204" charset="0"/>
            </a:endParaRPr>
          </a:p>
          <a:p>
            <a:pPr marL="0" indent="0">
              <a:buNone/>
            </a:pPr>
            <a:r>
              <a:rPr lang="en-GB" sz="1000" b="1" dirty="0">
                <a:solidFill>
                  <a:schemeClr val="bg2"/>
                </a:solidFill>
                <a:latin typeface="Open Sans" panose="020B0604020202020204" charset="0"/>
                <a:ea typeface="Open Sans" panose="020B0604020202020204" charset="0"/>
                <a:cs typeface="Open Sans" panose="020B0604020202020204" charset="0"/>
              </a:rPr>
              <a:t>Time to Look</a:t>
            </a:r>
            <a:endParaRPr lang="en-IE" sz="1000" b="1" dirty="0">
              <a:solidFill>
                <a:schemeClr val="bg2"/>
              </a:solidFill>
              <a:latin typeface="Open Sans" panose="020B0604020202020204" charset="0"/>
              <a:ea typeface="Open Sans" panose="020B0604020202020204" charset="0"/>
              <a:cs typeface="Open Sans" panose="020B0604020202020204" charset="0"/>
            </a:endParaRPr>
          </a:p>
          <a:p>
            <a:pPr marL="0" indent="0">
              <a:buNone/>
            </a:pPr>
            <a:r>
              <a:rPr lang="en-GB" sz="1000" dirty="0">
                <a:solidFill>
                  <a:schemeClr val="bg2"/>
                </a:solidFill>
                <a:latin typeface="Open Sans" panose="020B0604020202020204" charset="0"/>
                <a:ea typeface="Open Sans" panose="020B0604020202020204" charset="0"/>
                <a:cs typeface="Open Sans" panose="020B0604020202020204" charset="0"/>
              </a:rPr>
              <a:t>It is important to give looking time.  Allow the children time to take in what is before them before asking questions</a:t>
            </a:r>
            <a:endParaRPr sz="1000" dirty="0">
              <a:solidFill>
                <a:schemeClr val="bg2"/>
              </a:solidFill>
              <a:latin typeface="Open Sans" panose="020B0604020202020204" charset="0"/>
              <a:ea typeface="Open Sans" panose="020B0604020202020204" charset="0"/>
              <a:cs typeface="Open Sans" panose="020B0604020202020204" charset="0"/>
            </a:endParaRPr>
          </a:p>
          <a:p>
            <a:pPr marL="0" indent="0">
              <a:buNone/>
            </a:pPr>
            <a:endParaRPr lang="en-GB" sz="1000" dirty="0">
              <a:solidFill>
                <a:schemeClr val="bg2"/>
              </a:solidFill>
              <a:latin typeface="Open Sans" panose="020B0604020202020204" charset="0"/>
              <a:ea typeface="Open Sans" panose="020B0604020202020204" charset="0"/>
              <a:cs typeface="Open Sans" panose="020B0604020202020204" charset="0"/>
            </a:endParaRPr>
          </a:p>
          <a:p>
            <a:pPr marL="0" indent="0">
              <a:buNone/>
            </a:pPr>
            <a:r>
              <a:rPr lang="en-GB" sz="1000" b="1" dirty="0">
                <a:solidFill>
                  <a:schemeClr val="bg2"/>
                </a:solidFill>
                <a:latin typeface="Open Sans" panose="020B0604020202020204" charset="0"/>
                <a:ea typeface="Open Sans" panose="020B0604020202020204" charset="0"/>
                <a:cs typeface="Open Sans" panose="020B0604020202020204" charset="0"/>
              </a:rPr>
              <a:t>Top Tip!</a:t>
            </a:r>
          </a:p>
          <a:p>
            <a:pPr marL="0" indent="0">
              <a:buNone/>
            </a:pPr>
            <a:r>
              <a:rPr lang="en-GB" sz="1000" dirty="0">
                <a:solidFill>
                  <a:schemeClr val="bg2"/>
                </a:solidFill>
                <a:latin typeface="Open Sans" panose="020B0604020202020204" charset="0"/>
                <a:ea typeface="Open Sans" panose="020B0604020202020204" charset="0"/>
                <a:cs typeface="Open Sans" panose="020B0604020202020204" charset="0"/>
              </a:rPr>
              <a:t>Display a print of the work you intend to discuss on your Visual Arts wall for the week prior to </a:t>
            </a:r>
          </a:p>
          <a:p>
            <a:pPr marL="0" indent="0">
              <a:buNone/>
            </a:pPr>
            <a:r>
              <a:rPr lang="en-GB" sz="1000" dirty="0">
                <a:solidFill>
                  <a:schemeClr val="bg2"/>
                </a:solidFill>
                <a:latin typeface="Open Sans" panose="020B0604020202020204" charset="0"/>
                <a:ea typeface="Open Sans" panose="020B0604020202020204" charset="0"/>
                <a:cs typeface="Open Sans" panose="020B0604020202020204" charset="0"/>
              </a:rPr>
              <a:t>discussing it. Some children will notice it</a:t>
            </a:r>
          </a:p>
          <a:p>
            <a:pPr marL="0" indent="0">
              <a:buNone/>
            </a:pPr>
            <a:r>
              <a:rPr lang="en-GB" sz="1000" dirty="0">
                <a:solidFill>
                  <a:schemeClr val="bg2"/>
                </a:solidFill>
                <a:latin typeface="Open Sans" panose="020B0604020202020204" charset="0"/>
                <a:ea typeface="Open Sans" panose="020B0604020202020204" charset="0"/>
                <a:cs typeface="Open Sans" panose="020B0604020202020204" charset="0"/>
              </a:rPr>
              <a:t>and begin to make judgements and access </a:t>
            </a:r>
          </a:p>
          <a:p>
            <a:pPr marL="0" indent="0">
              <a:buNone/>
            </a:pPr>
            <a:r>
              <a:rPr lang="en-GB" sz="1000" dirty="0">
                <a:solidFill>
                  <a:schemeClr val="bg2"/>
                </a:solidFill>
                <a:latin typeface="Open Sans" panose="020B0604020202020204" charset="0"/>
                <a:ea typeface="Open Sans" panose="020B0604020202020204" charset="0"/>
                <a:cs typeface="Open Sans" panose="020B0604020202020204" charset="0"/>
              </a:rPr>
              <a:t>it for meaning.  Some will be curious and </a:t>
            </a:r>
          </a:p>
          <a:p>
            <a:pPr marL="0" indent="0">
              <a:buNone/>
            </a:pPr>
            <a:r>
              <a:rPr lang="en-GB" sz="1000" dirty="0">
                <a:solidFill>
                  <a:schemeClr val="bg2"/>
                </a:solidFill>
                <a:latin typeface="Open Sans" panose="020B0604020202020204" charset="0"/>
                <a:ea typeface="Open Sans" panose="020B0604020202020204" charset="0"/>
                <a:cs typeface="Open Sans" panose="020B0604020202020204" charset="0"/>
              </a:rPr>
              <a:t>may ask you questions.</a:t>
            </a:r>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408775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Step 2: Relax &amp; Breathe</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GB" sz="1000" dirty="0"/>
              <a:t>It is important to carry out a mindful practice with your class before presenting them with the art work. This will allow the children time to centre themselves and become present in the moment. Practising breathing techniques is a very effective way of doing this. There are many lovely breathing exercises suitable for children readily available online. For your convenience, there are some outlined here.</a:t>
            </a:r>
          </a:p>
          <a:p>
            <a:pPr marL="0" indent="0">
              <a:buNone/>
            </a:pPr>
            <a:endParaRPr lang="en-GB" sz="1000" b="1" u="sng" dirty="0"/>
          </a:p>
          <a:p>
            <a:pPr marL="0" indent="0">
              <a:buNone/>
            </a:pPr>
            <a:r>
              <a:rPr lang="en-GB" sz="1000" b="1" dirty="0"/>
              <a:t>Same Breath</a:t>
            </a:r>
          </a:p>
          <a:p>
            <a:pPr marL="0" indent="0">
              <a:buNone/>
            </a:pPr>
            <a:r>
              <a:rPr lang="en-GB" sz="1000" dirty="0"/>
              <a:t>Sitting comfortably with your hands placed gently on your lap, inhale through your nostrils for the count of 2, then exhale through your mouth for the count of 2. You might like to count aloud so the children can follow your lead. Try to increase this to 3 seconds.  For younger children, it is nice to explain this action as smelling flowers </a:t>
            </a:r>
            <a:r>
              <a:rPr lang="en-GB" sz="1000" i="1" dirty="0"/>
              <a:t>(inhaling) </a:t>
            </a:r>
            <a:r>
              <a:rPr lang="en-GB" sz="1000" dirty="0"/>
              <a:t>and blowing out the candle </a:t>
            </a:r>
            <a:r>
              <a:rPr lang="en-GB" sz="1000" i="1" dirty="0"/>
              <a:t>(exhaling).</a:t>
            </a: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 name="Google Shape;76;p14"/>
          <p:cNvSpPr txBox="1">
            <a:spLocks noGrp="1"/>
          </p:cNvSpPr>
          <p:nvPr>
            <p:ph type="body" idx="1"/>
          </p:nvPr>
        </p:nvSpPr>
        <p:spPr>
          <a:xfrm>
            <a:off x="5560450" y="1359825"/>
            <a:ext cx="3160200" cy="3328800"/>
          </a:xfrm>
          <a:prstGeom prst="rect">
            <a:avLst/>
          </a:prstGeom>
        </p:spPr>
        <p:txBody>
          <a:bodyPr spcFirstLastPara="1" wrap="square" lIns="91425" tIns="91425" rIns="91425" bIns="91425" anchor="t" anchorCtr="0">
            <a:noAutofit/>
          </a:bodyPr>
          <a:lstStyle/>
          <a:p>
            <a:pPr marL="0" indent="0">
              <a:buNone/>
            </a:pPr>
            <a:r>
              <a:rPr lang="en-GB" sz="1000" b="1" dirty="0"/>
              <a:t>Starfish Breath</a:t>
            </a:r>
          </a:p>
          <a:p>
            <a:pPr marL="0" indent="0">
              <a:buNone/>
            </a:pPr>
            <a:r>
              <a:rPr lang="en-GB" sz="1000" dirty="0"/>
              <a:t>Sitting comfortably, hold your left hand out in front of you with fingers spread wide apart. With the index fingers on your right hand, guide it along the outside of your baby finger inhaling as you go up the side of your baby finger and exhaling as you go down the inside of your baby finger. Continue</a:t>
            </a:r>
            <a:r>
              <a:rPr lang="en-GB" sz="1000" dirty="0">
                <a:solidFill>
                  <a:schemeClr val="bg2"/>
                </a:solidFill>
              </a:rPr>
              <a:t> tracing </a:t>
            </a:r>
            <a:r>
              <a:rPr lang="en-GB" sz="1000" dirty="0"/>
              <a:t>each finger and then repeat with your right hand.</a:t>
            </a:r>
          </a:p>
          <a:p>
            <a:pPr marL="0" indent="0">
              <a:buNone/>
            </a:pPr>
            <a:endParaRPr lang="en-GB" sz="1000" b="1" u="sng" dirty="0"/>
          </a:p>
          <a:p>
            <a:pPr marL="0" indent="0">
              <a:buNone/>
            </a:pPr>
            <a:r>
              <a:rPr lang="en-GB" sz="1000" b="1" dirty="0"/>
              <a:t>Rainbow Breath</a:t>
            </a:r>
          </a:p>
          <a:p>
            <a:pPr marL="0" indent="0">
              <a:buNone/>
            </a:pPr>
            <a:r>
              <a:rPr lang="en-GB" sz="1000" dirty="0"/>
              <a:t>Standing tall with both feet on the floor, bring your two arms out to the side and inhale as you bring your arms above your head. Exhale as you bring both your arms to your side once again. Each time you do this, imagine you are </a:t>
            </a:r>
          </a:p>
          <a:p>
            <a:pPr marL="0" indent="0">
              <a:buNone/>
            </a:pPr>
            <a:r>
              <a:rPr lang="en-GB" sz="1000" dirty="0"/>
              <a:t>painting a rainbow, each time you exhale, </a:t>
            </a:r>
          </a:p>
          <a:p>
            <a:pPr marL="0" indent="0">
              <a:buNone/>
            </a:pPr>
            <a:r>
              <a:rPr lang="en-GB" sz="1000" dirty="0"/>
              <a:t>you add a new colour to your rainbow.</a:t>
            </a:r>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357080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TyStencil Pro Medium" panose="02000605080000020003" pitchFamily="50" charset="0"/>
              </a:rPr>
              <a:t>Mindful Moment </a:t>
            </a:r>
            <a:r>
              <a:rPr lang="en" dirty="0">
                <a:latin typeface="TyStencil Pro Medium" panose="02000605080000020003" pitchFamily="50" charset="0"/>
              </a:rPr>
              <a:t>Idea</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GB" sz="1000" dirty="0">
                <a:latin typeface="Open Sans" panose="020B0604020202020204" charset="0"/>
                <a:ea typeface="Open Sans" panose="020B0604020202020204" charset="0"/>
                <a:cs typeface="Open Sans" panose="020B0604020202020204" charset="0"/>
              </a:rPr>
              <a:t>Why not make a Mindful jar with your class?!</a:t>
            </a:r>
            <a:endParaRPr lang="en-GB" sz="1000" dirty="0">
              <a:latin typeface="Open Sans" panose="020B0604020202020204" charset="0"/>
              <a:ea typeface="Open Sans" panose="020B0604020202020204" charset="0"/>
              <a:cs typeface="Open Sans" panose="020B0604020202020204" charset="0"/>
              <a:hlinkClick r:id="rId3"/>
            </a:endParaRP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Choose a nice glass jar with a secure lid. Add water, a teaspoon of glycerine (</a:t>
            </a:r>
            <a:r>
              <a:rPr lang="en-GB" sz="1000" i="1" dirty="0">
                <a:latin typeface="Open Sans" panose="020B0604020202020204" charset="0"/>
                <a:ea typeface="Open Sans" panose="020B0604020202020204" charset="0"/>
                <a:cs typeface="Open Sans" panose="020B0604020202020204" charset="0"/>
              </a:rPr>
              <a:t>helps the glitter to float), </a:t>
            </a:r>
            <a:r>
              <a:rPr lang="en-GB" sz="1000" dirty="0">
                <a:latin typeface="Open Sans" panose="020B0604020202020204" charset="0"/>
                <a:ea typeface="Open Sans" panose="020B0604020202020204" charset="0"/>
                <a:cs typeface="Open Sans" panose="020B0604020202020204" charset="0"/>
              </a:rPr>
              <a:t>and different colours of glitter.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As you add each colour of glitter to the jar, explain to the children that each colour represents a different emotion we may be experiencing.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Close the lid and shake the jar.  We can visually see our thoughts become jumbled up.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Sit the jar on your desk and ask the children to watch as the glitter comes to rest.  </a:t>
            </a: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1" name="Google Shape;76;p14"/>
          <p:cNvSpPr txBox="1">
            <a:spLocks noGrp="1"/>
          </p:cNvSpPr>
          <p:nvPr>
            <p:ph type="body" idx="1"/>
          </p:nvPr>
        </p:nvSpPr>
        <p:spPr>
          <a:xfrm>
            <a:off x="5560450" y="1359825"/>
            <a:ext cx="3160200" cy="3328800"/>
          </a:xfrm>
          <a:prstGeom prst="rect">
            <a:avLst/>
          </a:prstGeom>
        </p:spPr>
        <p:txBody>
          <a:bodyPr spcFirstLastPara="1" wrap="square" lIns="91425" tIns="91425" rIns="91425" bIns="91425" anchor="t" anchorCtr="0">
            <a:noAutofit/>
          </a:bodyPr>
          <a:lstStyle/>
          <a:p>
            <a:pPr marL="0" indent="0">
              <a:buNone/>
            </a:pPr>
            <a:r>
              <a:rPr lang="en-GB" sz="1000" dirty="0">
                <a:latin typeface="Open Sans" panose="020B0604020202020204" charset="0"/>
                <a:ea typeface="Open Sans" panose="020B0604020202020204" charset="0"/>
                <a:cs typeface="Open Sans" panose="020B0604020202020204" charset="0"/>
              </a:rPr>
              <a:t>This is a lovely visual way to teach children that when we stop and rest and take time to be mindful, our thoughts and worries can rest too and it becomes easier for us to approach challenges we may be faced with.</a:t>
            </a:r>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7403" y="745930"/>
            <a:ext cx="1646798" cy="2726698"/>
          </a:xfrm>
          <a:prstGeom prst="rect">
            <a:avLst/>
          </a:prstGeom>
        </p:spPr>
      </p:pic>
    </p:spTree>
    <p:extLst>
      <p:ext uri="{BB962C8B-B14F-4D97-AF65-F5344CB8AC3E}">
        <p14:creationId xmlns:p14="http://schemas.microsoft.com/office/powerpoint/2010/main" val="54859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Step 3: T</a:t>
            </a:r>
            <a:r>
              <a:rPr lang="en-IE" dirty="0">
                <a:latin typeface="TyStencil Pro Medium" panose="02000605080000020003" pitchFamily="50" charset="0"/>
              </a:rPr>
              <a:t>h</a:t>
            </a:r>
            <a:r>
              <a:rPr lang="en" dirty="0">
                <a:latin typeface="TyStencil Pro Medium" panose="02000605080000020003" pitchFamily="50" charset="0"/>
              </a:rPr>
              <a:t>e Five Senses</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251422" y="1359825"/>
            <a:ext cx="3309028" cy="3328800"/>
          </a:xfrm>
          <a:prstGeom prst="rect">
            <a:avLst/>
          </a:prstGeom>
        </p:spPr>
        <p:txBody>
          <a:bodyPr spcFirstLastPara="1" wrap="square" lIns="91425" tIns="91425" rIns="91425" bIns="91425" anchor="t" anchorCtr="0">
            <a:noAutofit/>
          </a:bodyPr>
          <a:lstStyle/>
          <a:p>
            <a:pPr marL="139700" indent="0">
              <a:buNone/>
            </a:pPr>
            <a:r>
              <a:rPr lang="en-GB" sz="1000" dirty="0">
                <a:solidFill>
                  <a:schemeClr val="bg2"/>
                </a:solidFill>
                <a:latin typeface="Open Sans" panose="020B0604020202020204" charset="0"/>
                <a:ea typeface="Open Sans" panose="020B0604020202020204" charset="0"/>
                <a:cs typeface="Open Sans" panose="020B0604020202020204" charset="0"/>
              </a:rPr>
              <a:t>Engaging with the senses is a very simple but effective way of enabling the children to experience being  present and to experience a deeper and more meaningful engagement with artworks. Encourage the children to ignite their imaginations and step into the world of the painting.  Become fully immersed in the work by engaging the senses.</a:t>
            </a:r>
          </a:p>
          <a:p>
            <a:pPr>
              <a:buFont typeface="Arial" panose="020B0604020202020204" pitchFamily="34" charset="0"/>
              <a:buChar char="•"/>
            </a:pPr>
            <a:endParaRPr lang="en-GB" sz="1000" b="1" dirty="0">
              <a:solidFill>
                <a:schemeClr val="bg2"/>
              </a:solidFill>
              <a:latin typeface="Open Sans" panose="020B0604020202020204" charset="0"/>
              <a:ea typeface="Open Sans" panose="020B0604020202020204" charset="0"/>
              <a:cs typeface="Open Sans" panose="020B0604020202020204" charset="0"/>
            </a:endParaRPr>
          </a:p>
          <a:p>
            <a:pPr marL="139700" indent="0">
              <a:buNone/>
            </a:pPr>
            <a:r>
              <a:rPr lang="en-GB" sz="1000" b="1" dirty="0">
                <a:solidFill>
                  <a:schemeClr val="bg2"/>
                </a:solidFill>
                <a:latin typeface="Open Sans" panose="020B0604020202020204" charset="0"/>
                <a:ea typeface="Open Sans" panose="020B0604020202020204" charset="0"/>
                <a:cs typeface="Open Sans" panose="020B0604020202020204" charset="0"/>
              </a:rPr>
              <a:t>Listed below are some questions you might like to pose to help explore each sense in turn.</a:t>
            </a:r>
          </a:p>
          <a:p>
            <a:pPr>
              <a:buFont typeface="Arial" panose="020B0604020202020204" pitchFamily="34" charset="0"/>
              <a:buChar char="•"/>
            </a:pPr>
            <a:endParaRPr lang="en-GB" sz="1000" b="1" dirty="0">
              <a:solidFill>
                <a:schemeClr val="bg2"/>
              </a:solidFill>
              <a:latin typeface="Open Sans" panose="020B0604020202020204" charset="0"/>
              <a:ea typeface="Open Sans" panose="020B0604020202020204" charset="0"/>
              <a:cs typeface="Open Sans" panose="020B0604020202020204" charset="0"/>
            </a:endParaRPr>
          </a:p>
          <a:p>
            <a:pPr marL="139700" indent="0">
              <a:buNone/>
            </a:pPr>
            <a:r>
              <a:rPr lang="en-GB" sz="1000" b="1" dirty="0">
                <a:solidFill>
                  <a:schemeClr val="bg2"/>
                </a:solidFill>
                <a:latin typeface="Open Sans" panose="020B0604020202020204" charset="0"/>
                <a:ea typeface="Open Sans" panose="020B0604020202020204" charset="0"/>
                <a:cs typeface="Open Sans" panose="020B0604020202020204" charset="0"/>
              </a:rPr>
              <a:t>What can you see?</a:t>
            </a:r>
            <a:endParaRPr lang="en-GB" sz="1000" dirty="0">
              <a:solidFill>
                <a:schemeClr val="bg2"/>
              </a:solidFill>
              <a:latin typeface="Open Sans" panose="020B0604020202020204" charset="0"/>
              <a:ea typeface="Open Sans" panose="020B0604020202020204" charset="0"/>
              <a:cs typeface="Open Sans" panose="020B0604020202020204" charset="0"/>
            </a:endParaRPr>
          </a:p>
          <a:p>
            <a:pPr marL="139700" indent="0">
              <a:buNone/>
            </a:pPr>
            <a:r>
              <a:rPr lang="en-GB" sz="1000" dirty="0">
                <a:solidFill>
                  <a:schemeClr val="bg2"/>
                </a:solidFill>
                <a:latin typeface="Open Sans" panose="020B0604020202020204" charset="0"/>
                <a:ea typeface="Open Sans" panose="020B0604020202020204" charset="0"/>
                <a:cs typeface="Open Sans" panose="020B0604020202020204" charset="0"/>
              </a:rPr>
              <a:t>Allow the children time to take in the scene before them. Ask them to name what they see. The more time allowed, the more details they will notice. Make connections with the Visual Arts curriculum - refer to the art elements!</a:t>
            </a:r>
          </a:p>
          <a:p>
            <a:pPr algn="just"/>
            <a:endParaRPr lang="en-GB" sz="1000" b="1" dirty="0">
              <a:solidFill>
                <a:srgbClr val="000000"/>
              </a:solidFill>
            </a:endParaRP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 name="Google Shape;76;p14"/>
          <p:cNvSpPr txBox="1">
            <a:spLocks noGrp="1"/>
          </p:cNvSpPr>
          <p:nvPr>
            <p:ph type="body" idx="1"/>
          </p:nvPr>
        </p:nvSpPr>
        <p:spPr>
          <a:xfrm>
            <a:off x="5560450" y="1359825"/>
            <a:ext cx="3331302" cy="3328800"/>
          </a:xfrm>
          <a:prstGeom prst="rect">
            <a:avLst/>
          </a:prstGeom>
        </p:spPr>
        <p:txBody>
          <a:bodyPr spcFirstLastPara="1" wrap="square" lIns="91425" tIns="91425" rIns="91425" bIns="91425" anchor="t" anchorCtr="0">
            <a:noAutofit/>
          </a:bodyPr>
          <a:lstStyle/>
          <a:p>
            <a:pPr marL="139700" indent="0">
              <a:buNone/>
            </a:pPr>
            <a:r>
              <a:rPr lang="en-GB" sz="1000" b="1" dirty="0">
                <a:solidFill>
                  <a:schemeClr val="bg2"/>
                </a:solidFill>
              </a:rPr>
              <a:t>What can you hear?</a:t>
            </a:r>
            <a:endParaRPr lang="en-GB" sz="1000" dirty="0">
              <a:solidFill>
                <a:schemeClr val="bg2"/>
              </a:solidFill>
            </a:endParaRPr>
          </a:p>
          <a:p>
            <a:pPr marL="139700" indent="0">
              <a:buNone/>
            </a:pPr>
            <a:r>
              <a:rPr lang="en-GB" sz="1000" dirty="0">
                <a:solidFill>
                  <a:schemeClr val="bg2"/>
                </a:solidFill>
              </a:rPr>
              <a:t>What sounds can you imagine hearing in this painting? Are there sounds from nature? </a:t>
            </a:r>
            <a:r>
              <a:rPr lang="en-GB" sz="1000" i="1" dirty="0">
                <a:solidFill>
                  <a:schemeClr val="bg2"/>
                </a:solidFill>
              </a:rPr>
              <a:t>birds singing, wind blowing through the trees, sound of water</a:t>
            </a:r>
            <a:r>
              <a:rPr lang="en-GB" sz="1000" dirty="0">
                <a:solidFill>
                  <a:schemeClr val="bg2"/>
                </a:solidFill>
              </a:rPr>
              <a:t>. Can you imagine stepping on crunchy leaves? Are there sounds from man made objects? </a:t>
            </a:r>
            <a:r>
              <a:rPr lang="en-GB" sz="1000" i="1" dirty="0">
                <a:solidFill>
                  <a:schemeClr val="bg2"/>
                </a:solidFill>
              </a:rPr>
              <a:t>Traffic, factories, transport, instruments </a:t>
            </a:r>
            <a:r>
              <a:rPr lang="en-GB" sz="1000" dirty="0">
                <a:solidFill>
                  <a:schemeClr val="bg2"/>
                </a:solidFill>
              </a:rPr>
              <a:t>and so on.</a:t>
            </a:r>
          </a:p>
          <a:p>
            <a:pPr>
              <a:buFont typeface="Arial" panose="020B0604020202020204" pitchFamily="34" charset="0"/>
              <a:buChar char="•"/>
            </a:pPr>
            <a:endParaRPr lang="en-GB" sz="1000" b="1" dirty="0">
              <a:solidFill>
                <a:schemeClr val="bg2"/>
              </a:solidFill>
            </a:endParaRPr>
          </a:p>
          <a:p>
            <a:pPr marL="139700" indent="0">
              <a:buNone/>
            </a:pPr>
            <a:r>
              <a:rPr lang="en-GB" sz="1000" b="1" dirty="0">
                <a:solidFill>
                  <a:schemeClr val="bg2"/>
                </a:solidFill>
              </a:rPr>
              <a:t>What can you smell?</a:t>
            </a:r>
            <a:endParaRPr lang="en-GB" sz="1000" dirty="0">
              <a:solidFill>
                <a:schemeClr val="bg2"/>
              </a:solidFill>
            </a:endParaRPr>
          </a:p>
          <a:p>
            <a:pPr marL="139700" indent="0">
              <a:buNone/>
            </a:pPr>
            <a:r>
              <a:rPr lang="en-GB" sz="1000" dirty="0">
                <a:solidFill>
                  <a:schemeClr val="bg2"/>
                </a:solidFill>
              </a:rPr>
              <a:t>What fragrances can you smell? Are there flowers/trees in the scene? Maybe there is a group of people...is someone wearing perfume?</a:t>
            </a:r>
          </a:p>
          <a:p>
            <a:pPr>
              <a:buFont typeface="Arial" panose="020B0604020202020204" pitchFamily="34" charset="0"/>
              <a:buChar char="•"/>
            </a:pPr>
            <a:endParaRPr lang="en-GB" sz="1000" b="1" dirty="0">
              <a:solidFill>
                <a:schemeClr val="bg2"/>
              </a:solidFill>
            </a:endParaRPr>
          </a:p>
          <a:p>
            <a:pPr marL="139700" indent="0">
              <a:buNone/>
            </a:pPr>
            <a:r>
              <a:rPr lang="en-GB" sz="1000" b="1" dirty="0">
                <a:solidFill>
                  <a:schemeClr val="bg2"/>
                </a:solidFill>
              </a:rPr>
              <a:t>What can you feel?</a:t>
            </a:r>
            <a:endParaRPr lang="en-GB" sz="1000" dirty="0">
              <a:solidFill>
                <a:schemeClr val="bg2"/>
              </a:solidFill>
            </a:endParaRPr>
          </a:p>
          <a:p>
            <a:pPr marL="139700" indent="0">
              <a:buNone/>
            </a:pPr>
            <a:r>
              <a:rPr lang="en-GB" sz="1000" dirty="0">
                <a:solidFill>
                  <a:schemeClr val="bg2"/>
                </a:solidFill>
              </a:rPr>
              <a:t>Look for textures in the art work. Look at the fabrics being worn, how might they feel? </a:t>
            </a:r>
          </a:p>
          <a:p>
            <a:pPr>
              <a:buFont typeface="Arial" panose="020B0604020202020204" pitchFamily="34" charset="0"/>
              <a:buChar char="•"/>
            </a:pPr>
            <a:endParaRPr lang="en-GB" sz="1000" b="1" dirty="0">
              <a:solidFill>
                <a:schemeClr val="bg2"/>
              </a:solidFill>
            </a:endParaRPr>
          </a:p>
          <a:p>
            <a:pPr marL="139700" indent="0">
              <a:buNone/>
            </a:pPr>
            <a:r>
              <a:rPr lang="en-GB" sz="1000" b="1" dirty="0">
                <a:solidFill>
                  <a:schemeClr val="bg2"/>
                </a:solidFill>
              </a:rPr>
              <a:t>What can you taste?</a:t>
            </a:r>
            <a:endParaRPr lang="en-GB" sz="1000" dirty="0">
              <a:solidFill>
                <a:schemeClr val="bg2"/>
              </a:solidFill>
            </a:endParaRPr>
          </a:p>
          <a:p>
            <a:pPr marL="139700" indent="0">
              <a:buNone/>
            </a:pPr>
            <a:r>
              <a:rPr lang="en-GB" sz="1000" dirty="0">
                <a:solidFill>
                  <a:schemeClr val="bg2"/>
                </a:solidFill>
              </a:rPr>
              <a:t>Is there any food visible in the art work? </a:t>
            </a:r>
          </a:p>
          <a:p>
            <a:pPr marL="139700" indent="0">
              <a:buNone/>
            </a:pPr>
            <a:r>
              <a:rPr lang="en-GB" sz="1000" dirty="0">
                <a:solidFill>
                  <a:schemeClr val="bg2"/>
                </a:solidFill>
              </a:rPr>
              <a:t>I wonder what it might taste like?</a:t>
            </a:r>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356470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lvl="0"/>
            <a:r>
              <a:rPr lang="en" dirty="0">
                <a:latin typeface="TyStencil Pro Medium" panose="02000605080000020003" pitchFamily="50" charset="0"/>
              </a:rPr>
              <a:t>Mindful Moment Idea</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254469" y="1359825"/>
            <a:ext cx="3305981" cy="3328800"/>
          </a:xfrm>
          <a:prstGeom prst="rect">
            <a:avLst/>
          </a:prstGeom>
        </p:spPr>
        <p:txBody>
          <a:bodyPr spcFirstLastPara="1" wrap="square" lIns="91425" tIns="91425" rIns="91425" bIns="91425" anchor="t" anchorCtr="0">
            <a:noAutofit/>
          </a:bodyPr>
          <a:lstStyle/>
          <a:p>
            <a:pPr marL="139700" indent="0">
              <a:buNone/>
            </a:pPr>
            <a:r>
              <a:rPr lang="en-GB" sz="1000" dirty="0"/>
              <a:t>Why not go on a sensory walk with your class?</a:t>
            </a:r>
          </a:p>
          <a:p>
            <a:pPr marL="139700" indent="0">
              <a:buNone/>
            </a:pPr>
            <a:endParaRPr lang="en-GB" sz="1000" dirty="0"/>
          </a:p>
          <a:p>
            <a:pPr marL="139700" indent="0">
              <a:buNone/>
            </a:pPr>
            <a:r>
              <a:rPr lang="en-GB" sz="1000" dirty="0"/>
              <a:t>Each child could make their own little art diary and document what they saw, heard, smelt, felt and tasted through note taking, making sketches and pasting in samples found.</a:t>
            </a:r>
          </a:p>
          <a:p>
            <a:pPr marL="139700" indent="0">
              <a:buNone/>
            </a:pPr>
            <a:endParaRPr lang="en-GB" sz="1000" dirty="0"/>
          </a:p>
          <a:p>
            <a:pPr marL="139700" indent="0">
              <a:buNone/>
            </a:pPr>
            <a:r>
              <a:rPr lang="en-GB" sz="1000" dirty="0"/>
              <a:t>For example, a flower that had a nice fragrance, a leaf that had an interesting texture and so on.</a:t>
            </a:r>
          </a:p>
          <a:p>
            <a:pPr algn="just"/>
            <a:endParaRPr lang="en-GB" sz="1000" b="1" dirty="0">
              <a:solidFill>
                <a:srgbClr val="000000"/>
              </a:solidFill>
            </a:endParaRP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 name="Google Shape;76;p14"/>
          <p:cNvSpPr txBox="1">
            <a:spLocks noGrp="1"/>
          </p:cNvSpPr>
          <p:nvPr>
            <p:ph type="body" idx="1"/>
          </p:nvPr>
        </p:nvSpPr>
        <p:spPr>
          <a:xfrm>
            <a:off x="5560450" y="1359825"/>
            <a:ext cx="3160200" cy="3328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523683">
            <a:off x="-83954" y="686836"/>
            <a:ext cx="2727538" cy="3488982"/>
          </a:xfrm>
          <a:prstGeom prst="rect">
            <a:avLst/>
          </a:prstGeom>
        </p:spPr>
      </p:pic>
    </p:spTree>
    <p:extLst>
      <p:ext uri="{BB962C8B-B14F-4D97-AF65-F5344CB8AC3E}">
        <p14:creationId xmlns:p14="http://schemas.microsoft.com/office/powerpoint/2010/main" val="56249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dirty="0">
                <a:latin typeface="TyStencil Pro Medium" panose="02000605080000020003" pitchFamily="50" charset="0"/>
              </a:rPr>
              <a:t>Step 4: Yoga</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GB" sz="1000" dirty="0"/>
              <a:t>Yoga offers many benefits for children including supporting self-esteem, concentration and confidence.  It teaches resilience and self-regulation by allowing the children to experience being in the moment. Children, particularly young children, are naturally curious and love to connect with art works by using their bodies to mirror a particular gesture, expression or pose of a figure, object or creature.</a:t>
            </a:r>
            <a:endParaRPr lang="en-IE" sz="1000" dirty="0"/>
          </a:p>
          <a:p>
            <a:pPr marL="0" indent="0">
              <a:buNone/>
            </a:pPr>
            <a:endParaRPr lang="en-GB" sz="1000" dirty="0"/>
          </a:p>
          <a:p>
            <a:pPr marL="0" indent="0">
              <a:buNone/>
            </a:pPr>
            <a:r>
              <a:rPr lang="en-GB" sz="1000" dirty="0"/>
              <a:t>Yoga, therefore is a natural way for children to engage with and experience the artwork.  There are many child friendly yoga guides available on-line.</a:t>
            </a:r>
          </a:p>
          <a:p>
            <a:pPr marL="171450" indent="-171450">
              <a:buFont typeface="Arial" panose="020B0604020202020204" pitchFamily="34" charset="0"/>
              <a:buChar char="•"/>
            </a:pPr>
            <a:r>
              <a:rPr lang="en-GB" sz="1000" dirty="0">
                <a:hlinkClick r:id="rId3"/>
              </a:rPr>
              <a:t>www.cosmicyoga.com</a:t>
            </a:r>
            <a:endParaRPr lang="en-GB" sz="1000" dirty="0"/>
          </a:p>
          <a:p>
            <a:pPr marL="171450" indent="-171450">
              <a:buFont typeface="Arial" panose="020B0604020202020204" pitchFamily="34" charset="0"/>
              <a:buChar char="•"/>
            </a:pPr>
            <a:r>
              <a:rPr lang="en-GB" sz="1000" dirty="0">
                <a:hlinkClick r:id="rId4"/>
              </a:rPr>
              <a:t>www.relaxkids.com</a:t>
            </a:r>
            <a:endParaRPr lang="en-GB" sz="1000" dirty="0"/>
          </a:p>
          <a:p>
            <a:pPr marL="171450" indent="-171450">
              <a:buFont typeface="Arial" panose="020B0604020202020204" pitchFamily="34" charset="0"/>
              <a:buChar char="•"/>
            </a:pPr>
            <a:r>
              <a:rPr lang="en-GB" sz="1000" dirty="0">
                <a:hlinkClick r:id="rId5"/>
              </a:rPr>
              <a:t>www.twinkl.com</a:t>
            </a:r>
            <a:endParaRPr lang="en-GB" sz="1000" dirty="0"/>
          </a:p>
          <a:p>
            <a:pPr marL="0" indent="0" algn="just">
              <a:buNone/>
            </a:pPr>
            <a:r>
              <a:rPr lang="en-GB" sz="1600" dirty="0"/>
              <a:t> </a:t>
            </a:r>
          </a:p>
          <a:p>
            <a:pPr algn="just"/>
            <a:endParaRPr lang="en-GB" sz="1000" b="1" dirty="0">
              <a:solidFill>
                <a:srgbClr val="000000"/>
              </a:solidFill>
            </a:endParaRP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Google Shape;76;p14"/>
          <p:cNvSpPr txBox="1">
            <a:spLocks noGrp="1"/>
          </p:cNvSpPr>
          <p:nvPr>
            <p:ph type="body" idx="1"/>
          </p:nvPr>
        </p:nvSpPr>
        <p:spPr>
          <a:xfrm>
            <a:off x="5560450" y="1359825"/>
            <a:ext cx="3160200" cy="3328800"/>
          </a:xfrm>
          <a:prstGeom prst="rect">
            <a:avLst/>
          </a:prstGeom>
        </p:spPr>
        <p:txBody>
          <a:bodyPr spcFirstLastPara="1" wrap="square" lIns="91425" tIns="91425" rIns="91425" bIns="91425" anchor="t" anchorCtr="0">
            <a:noAutofit/>
          </a:bodyPr>
          <a:lstStyle/>
          <a:p>
            <a:pPr marL="0" indent="0">
              <a:buSzPts val="1100"/>
              <a:buNone/>
            </a:pPr>
            <a:r>
              <a:rPr lang="en-GB" sz="1000" b="1" dirty="0"/>
              <a:t>Art &amp; Yoga</a:t>
            </a:r>
          </a:p>
          <a:p>
            <a:pPr marL="0" indent="0">
              <a:buSzPts val="1100"/>
              <a:buNone/>
            </a:pPr>
            <a:r>
              <a:rPr lang="en-GB" sz="1000" dirty="0"/>
              <a:t>On the following slides we have provided images of popular paintings in the collection and yoga poses to explore within each work.</a:t>
            </a:r>
          </a:p>
          <a:p>
            <a:pPr marL="0" indent="0">
              <a:buSzPts val="1100"/>
              <a:buNone/>
            </a:pPr>
            <a:endParaRPr lang="en-GB" sz="1000" b="1" dirty="0"/>
          </a:p>
          <a:p>
            <a:pPr marL="0" indent="0">
              <a:buSzPts val="1100"/>
              <a:buNone/>
            </a:pPr>
            <a:r>
              <a:rPr lang="en-GB" sz="1000" b="1" dirty="0"/>
              <a:t>Yoga Stories</a:t>
            </a:r>
          </a:p>
          <a:p>
            <a:pPr marL="0" indent="0">
              <a:buSzPts val="1100"/>
              <a:buNone/>
            </a:pPr>
            <a:r>
              <a:rPr lang="en-GB" sz="1000" dirty="0"/>
              <a:t>Why not challenge your class to create their own story inspired by the artwork using yoga poses in small groups of four to five children</a:t>
            </a:r>
            <a:r>
              <a:rPr lang="en-GB" sz="1000" dirty="0" smtClean="0"/>
              <a:t>?  </a:t>
            </a:r>
            <a:r>
              <a:rPr lang="en-GB" sz="1000" dirty="0"/>
              <a:t>It is a wonderful way to allow for creative exploration and expression.  The children will often create their own poses to help tell the story. </a:t>
            </a:r>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1058556380"/>
      </p:ext>
    </p:extLst>
  </p:cSld>
  <p:clrMapOvr>
    <a:masterClrMapping/>
  </p:clrMapOvr>
</p:sld>
</file>

<file path=ppt/theme/theme1.xml><?xml version="1.0" encoding="utf-8"?>
<a:theme xmlns:a="http://schemas.openxmlformats.org/drawingml/2006/main" name="Swiss">
  <a:themeElements>
    <a:clrScheme name="Swiss">
      <a:dk1>
        <a:srgbClr val="DC4405"/>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5016</TotalTime>
  <Words>2749</Words>
  <Application>Microsoft Office PowerPoint</Application>
  <PresentationFormat>On-screen Show (16:9)</PresentationFormat>
  <Paragraphs>263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Lato</vt:lpstr>
      <vt:lpstr>TyStencil Pro Medium</vt:lpstr>
      <vt:lpstr>Open Sans</vt:lpstr>
      <vt:lpstr>Raleway</vt:lpstr>
      <vt:lpstr>Swiss</vt:lpstr>
      <vt:lpstr>Art &amp; Mindfulness: Supporting Children’s Wellbeing in Primary Schools </vt:lpstr>
      <vt:lpstr>Introduction</vt:lpstr>
      <vt:lpstr>How to use this resource</vt:lpstr>
      <vt:lpstr>Step 1: Allow Time</vt:lpstr>
      <vt:lpstr>Step 2: Relax &amp; Breathe</vt:lpstr>
      <vt:lpstr>Mindful Moment Idea</vt:lpstr>
      <vt:lpstr>Step 3: The Five Senses</vt:lpstr>
      <vt:lpstr>Mindful Moment Idea</vt:lpstr>
      <vt:lpstr>Step 4: Yoga</vt:lpstr>
      <vt:lpstr>Mountain Pose         Sofonisba Anguissola (1538-1625), Portrait of Prince Alessandro Farnese, 1560. Purchased, 1864.  Photo © National Gallery of Ireland   </vt:lpstr>
      <vt:lpstr>Tree Pose               George Barret (1728/32–84), Powerscourt Waterfall, Co. Wicklow, 1760. Purchased 1880.  Photo © National Gallery of Ireland   </vt:lpstr>
      <vt:lpstr>Bridge Pose        Jack B. Yeats (1781–1957), The Liffey Swim, 1923.  Presented by the Trustees of the Haverty Bequest, 1931.  Photo © National Gallery of Ireland   </vt:lpstr>
      <vt:lpstr>Downward Facing Dog        Thomas Gainsborough (1727-88), The Cottage Girl,  1785. Sir Alfred and Lady Beit gift, 1987(Beit Collection). Photo © National Gallery of Ireland   </vt:lpstr>
      <vt:lpstr>Warrior Pose        Ernest Meissonier (1815– 91), Group of Cavalry in  the Snow: Moreau and Dessoles before Hohenlinden,  1875.  Alfred Chester Beatty gift, 1950.  Photo © National Gallery of Ireland   </vt:lpstr>
      <vt:lpstr>In depth:  Powerscourt Waterfall  This painting features the Powerscourt Waterfall.  It is Ireland’s tallest waterfall measuring 116 metres.  George Barret was inspired by this natural beauty spot and spent many years painting at the Powerscourt estate.  Landscape painting was popular in Irish art during this period.  Many topographical landscapes were painted showing places in Ireland. Some Irish artists were inspired by the movements of Classicism and Romanticism which they incorporated into their own work.  Discover more about this painting and view other works by this artist at onlinecollection.nationalgallery.ie        </vt:lpstr>
      <vt:lpstr>Look &amp; Respond  </vt:lpstr>
      <vt:lpstr>Visual Literacy  </vt:lpstr>
      <vt:lpstr>Making Art</vt:lpstr>
      <vt:lpstr>Integration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schools</dc:title>
  <dc:creator>Catherine O'Donnell</dc:creator>
  <cp:lastModifiedBy>Catherine O'Donnell</cp:lastModifiedBy>
  <cp:revision>123</cp:revision>
  <dcterms:modified xsi:type="dcterms:W3CDTF">2021-02-12T11:12:09Z</dcterms:modified>
</cp:coreProperties>
</file>